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handoutMasterIdLst>
    <p:handoutMasterId r:id="rId21"/>
  </p:handoutMasterIdLst>
  <p:sldIdLst>
    <p:sldId id="282" r:id="rId3"/>
    <p:sldId id="259" r:id="rId4"/>
    <p:sldId id="260" r:id="rId5"/>
    <p:sldId id="305" r:id="rId6"/>
    <p:sldId id="274" r:id="rId7"/>
    <p:sldId id="267" r:id="rId8"/>
    <p:sldId id="302" r:id="rId9"/>
    <p:sldId id="303" r:id="rId10"/>
    <p:sldId id="304" r:id="rId11"/>
    <p:sldId id="275" r:id="rId12"/>
    <p:sldId id="271" r:id="rId13"/>
    <p:sldId id="306" r:id="rId14"/>
    <p:sldId id="307" r:id="rId15"/>
    <p:sldId id="308" r:id="rId16"/>
    <p:sldId id="276" r:id="rId17"/>
    <p:sldId id="277" r:id="rId18"/>
    <p:sldId id="281"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3C3C"/>
    <a:srgbClr val="7D79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90" d="100"/>
          <a:sy n="90" d="100"/>
        </p:scale>
        <p:origin x="204" y="84"/>
      </p:cViewPr>
      <p:guideLst>
        <p:guide orient="horz" pos="2187"/>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529" y="-297"/>
            <a:ext cx="12193057" cy="6858594"/>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EE07568-5B31-4229-A28D-A190573CE2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19AAC-6341-43E0-8526-1E25C58EECC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EE07568-5B31-4229-A28D-A190573CE2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19AAC-6341-43E0-8526-1E25C58EECC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EE07568-5B31-4229-A28D-A190573CE2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19AAC-6341-43E0-8526-1E25C58EECC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FEE07568-5B31-4229-A28D-A190573CE2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19AAC-6341-43E0-8526-1E25C58EECC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EE07568-5B31-4229-A28D-A190573CE27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19AAC-6341-43E0-8526-1E25C58EECC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EE07568-5B31-4229-A28D-A190573CE27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F19AAC-6341-43E0-8526-1E25C58EECC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EE07568-5B31-4229-A28D-A190573CE27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F19AAC-6341-43E0-8526-1E25C58EECC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EE07568-5B31-4229-A28D-A190573CE27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F19AAC-6341-43E0-8526-1E25C58EECC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FEE07568-5B31-4229-A28D-A190573CE27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19AAC-6341-43E0-8526-1E25C58EECC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FEE07568-5B31-4229-A28D-A190573CE27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19AAC-6341-43E0-8526-1E25C58EECC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07568-5B31-4229-A28D-A190573CE27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F19AAC-6341-43E0-8526-1E25C58EECC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jpeg"/><Relationship Id="rId2" Type="http://schemas.openxmlformats.org/officeDocument/2006/relationships/image" Target="../media/image7.jpe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jpeg"/><Relationship Id="rId2" Type="http://schemas.openxmlformats.org/officeDocument/2006/relationships/image" Target="../media/image8.jpe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菱形 7"/>
          <p:cNvSpPr/>
          <p:nvPr/>
        </p:nvSpPr>
        <p:spPr>
          <a:xfrm>
            <a:off x="3688163" y="984651"/>
            <a:ext cx="4815674" cy="4815674"/>
          </a:xfrm>
          <a:prstGeom prst="diamond">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3853029" y="1149765"/>
            <a:ext cx="4485446" cy="4485446"/>
          </a:xfrm>
          <a:prstGeom prst="diamond">
            <a:avLst/>
          </a:prstGeom>
          <a:solidFill>
            <a:schemeClr val="bg1">
              <a:lumMod val="9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菱形 1"/>
          <p:cNvSpPr/>
          <p:nvPr/>
        </p:nvSpPr>
        <p:spPr>
          <a:xfrm>
            <a:off x="4069987" y="1348190"/>
            <a:ext cx="4052025" cy="4052025"/>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425503" y="3154850"/>
            <a:ext cx="3915937" cy="583565"/>
          </a:xfrm>
          <a:prstGeom prst="rect">
            <a:avLst/>
          </a:prstGeom>
          <a:noFill/>
        </p:spPr>
        <p:txBody>
          <a:bodyPr wrap="square" rtlCol="0">
            <a:spAutoFit/>
          </a:bodyPr>
          <a:lstStyle/>
          <a:p>
            <a:r>
              <a:rPr lang="en-US" altLang="en-US" sz="3200" dirty="0">
                <a:solidFill>
                  <a:schemeClr val="tx1">
                    <a:lumMod val="65000"/>
                    <a:lumOff val="35000"/>
                  </a:schemeClr>
                </a:solidFill>
                <a:latin typeface="微软雅黑" panose="020B0503020204020204" pitchFamily="34" charset="-122"/>
                <a:ea typeface="微软雅黑" panose="020B0503020204020204" pitchFamily="34" charset="-122"/>
              </a:rPr>
              <a:t>Object Oriented </a:t>
            </a:r>
            <a:endParaRPr lang="en-US"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半闭框 4"/>
          <p:cNvSpPr/>
          <p:nvPr/>
        </p:nvSpPr>
        <p:spPr>
          <a:xfrm rot="19028408">
            <a:off x="3604015" y="3085729"/>
            <a:ext cx="680763" cy="680763"/>
          </a:xfrm>
          <a:prstGeom prst="halfFrame">
            <a:avLst>
              <a:gd name="adj1" fmla="val 6547"/>
              <a:gd name="adj2" fmla="val 6548"/>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半闭框 10"/>
          <p:cNvSpPr/>
          <p:nvPr/>
        </p:nvSpPr>
        <p:spPr>
          <a:xfrm rot="8034069">
            <a:off x="7906974" y="3085976"/>
            <a:ext cx="680763" cy="680763"/>
          </a:xfrm>
          <a:prstGeom prst="halfFrame">
            <a:avLst>
              <a:gd name="adj1" fmla="val 6547"/>
              <a:gd name="adj2" fmla="val 6548"/>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半闭框 8"/>
          <p:cNvSpPr/>
          <p:nvPr/>
        </p:nvSpPr>
        <p:spPr>
          <a:xfrm rot="19028408">
            <a:off x="3416140" y="3234051"/>
            <a:ext cx="384118" cy="384118"/>
          </a:xfrm>
          <a:prstGeom prst="halfFrame">
            <a:avLst>
              <a:gd name="adj1" fmla="val 6547"/>
              <a:gd name="adj2" fmla="val 6548"/>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半闭框 9"/>
          <p:cNvSpPr/>
          <p:nvPr/>
        </p:nvSpPr>
        <p:spPr>
          <a:xfrm rot="7945361">
            <a:off x="8379268" y="3234137"/>
            <a:ext cx="384118" cy="384118"/>
          </a:xfrm>
          <a:prstGeom prst="halfFrame">
            <a:avLst>
              <a:gd name="adj1" fmla="val 6547"/>
              <a:gd name="adj2" fmla="val 6548"/>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文本框 11"/>
          <p:cNvSpPr txBox="1"/>
          <p:nvPr/>
        </p:nvSpPr>
        <p:spPr>
          <a:xfrm>
            <a:off x="7487323" y="5735634"/>
            <a:ext cx="4429259" cy="398780"/>
          </a:xfrm>
          <a:prstGeom prst="rect">
            <a:avLst/>
          </a:prstGeom>
          <a:noFill/>
        </p:spPr>
        <p:txBody>
          <a:bodyPr wrap="square" rtlCol="0">
            <a:spAutoFit/>
          </a:bodyPr>
          <a:lstStyle/>
          <a:p>
            <a:r>
              <a:rPr lang="zh-CN" altLang="en-US" sz="2000" spc="600" dirty="0" smtClean="0">
                <a:solidFill>
                  <a:schemeClr val="bg1">
                    <a:lumMod val="95000"/>
                  </a:schemeClr>
                </a:solidFill>
                <a:latin typeface="微软雅黑" panose="020B0503020204020204" pitchFamily="34" charset="-122"/>
                <a:ea typeface="微软雅黑" panose="020B0503020204020204" pitchFamily="34" charset="-122"/>
              </a:rPr>
              <a:t>汇报人：</a:t>
            </a:r>
            <a:r>
              <a:rPr lang="en-US" altLang="zh-CN" sz="2000" spc="600" dirty="0" smtClean="0">
                <a:solidFill>
                  <a:schemeClr val="bg1">
                    <a:lumMod val="95000"/>
                  </a:schemeClr>
                </a:solidFill>
                <a:latin typeface="微软雅黑" panose="020B0503020204020204" pitchFamily="34" charset="-122"/>
                <a:ea typeface="微软雅黑" panose="020B0503020204020204" pitchFamily="34" charset="-122"/>
              </a:rPr>
              <a:t>AID</a:t>
            </a:r>
            <a:r>
              <a:rPr lang="en-US" sz="2000" spc="600" dirty="0">
                <a:solidFill>
                  <a:schemeClr val="bg1">
                    <a:lumMod val="95000"/>
                  </a:schemeClr>
                </a:solidFill>
                <a:latin typeface="微软雅黑" panose="020B0503020204020204" pitchFamily="34" charset="-122"/>
                <a:ea typeface="微软雅黑" panose="020B0503020204020204" pitchFamily="34" charset="-122"/>
              </a:rPr>
              <a:t>1908 </a:t>
            </a:r>
            <a:r>
              <a:rPr lang="zh-CN" sz="2000" spc="600" dirty="0">
                <a:solidFill>
                  <a:schemeClr val="bg1">
                    <a:lumMod val="95000"/>
                  </a:schemeClr>
                </a:solidFill>
                <a:latin typeface="微软雅黑" panose="020B0503020204020204" pitchFamily="34" charset="-122"/>
                <a:ea typeface="微软雅黑" panose="020B0503020204020204" pitchFamily="34" charset="-122"/>
              </a:rPr>
              <a:t>高国荣</a:t>
            </a:r>
            <a:endParaRPr lang="zh-CN" sz="2000" spc="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4912360" y="2299970"/>
            <a:ext cx="2366645" cy="645160"/>
          </a:xfrm>
          <a:prstGeom prst="rect">
            <a:avLst/>
          </a:prstGeom>
          <a:noFill/>
        </p:spPr>
        <p:txBody>
          <a:bodyPr wrap="square" rtlCol="0">
            <a:spAutoFit/>
          </a:bodyPr>
          <a:lstStyle/>
          <a:p>
            <a:r>
              <a:rPr lang="zh-CN" altLang="en-US" sz="3600" spc="600" dirty="0" smtClean="0">
                <a:solidFill>
                  <a:schemeClr val="tx1">
                    <a:lumMod val="65000"/>
                    <a:lumOff val="35000"/>
                  </a:schemeClr>
                </a:solidFill>
                <a:latin typeface="微软雅黑" panose="020B0503020204020204" pitchFamily="34" charset="-122"/>
                <a:ea typeface="微软雅黑" panose="020B0503020204020204" pitchFamily="34" charset="-122"/>
              </a:rPr>
              <a:t>面向对象</a:t>
            </a:r>
            <a:endParaRPr lang="zh-CN" altLang="en-US" sz="3600" spc="6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912360" y="3917315"/>
            <a:ext cx="2390140" cy="275590"/>
          </a:xfrm>
          <a:prstGeom prst="rect">
            <a:avLst/>
          </a:prstGeom>
          <a:noFill/>
        </p:spPr>
        <p:txBody>
          <a:bodyPr wrap="square" rtlCol="0">
            <a:spAutoFit/>
          </a:bodyPr>
          <a:p>
            <a:r>
              <a:rPr lang="en-US" altLang="zh-CN" sz="1200">
                <a:latin typeface="微软雅黑" panose="020B0503020204020204" pitchFamily="34" charset="-122"/>
                <a:ea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rPr>
              <a:t>以游戏《黑暗之魂</a:t>
            </a:r>
            <a:r>
              <a:rPr lang="en-US" altLang="zh-CN" sz="1200">
                <a:latin typeface="微软雅黑" panose="020B0503020204020204" pitchFamily="34" charset="-122"/>
                <a:ea typeface="微软雅黑" panose="020B0503020204020204" pitchFamily="34" charset="-122"/>
              </a:rPr>
              <a:t>3</a:t>
            </a:r>
            <a:r>
              <a:rPr lang="zh-CN" altLang="en-US" sz="1200">
                <a:latin typeface="微软雅黑" panose="020B0503020204020204" pitchFamily="34" charset="-122"/>
                <a:ea typeface="微软雅黑" panose="020B0503020204020204" pitchFamily="34" charset="-122"/>
              </a:rPr>
              <a:t>》为例</a:t>
            </a:r>
            <a:endParaRPr lang="zh-CN" altLang="en-US" sz="12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700" fill="hold"/>
                                        <p:tgtEl>
                                          <p:spTgt spid="8"/>
                                        </p:tgtEl>
                                        <p:attrNameLst>
                                          <p:attrName>ppt_w</p:attrName>
                                        </p:attrNameLst>
                                      </p:cBhvr>
                                      <p:tavLst>
                                        <p:tav tm="0">
                                          <p:val>
                                            <p:fltVal val="0"/>
                                          </p:val>
                                        </p:tav>
                                        <p:tav tm="100000">
                                          <p:val>
                                            <p:strVal val="#ppt_w"/>
                                          </p:val>
                                        </p:tav>
                                      </p:tavLst>
                                    </p:anim>
                                    <p:anim calcmode="lin" valueType="num">
                                      <p:cBhvr>
                                        <p:cTn id="8" dur="700" fill="hold"/>
                                        <p:tgtEl>
                                          <p:spTgt spid="8"/>
                                        </p:tgtEl>
                                        <p:attrNameLst>
                                          <p:attrName>ppt_h</p:attrName>
                                        </p:attrNameLst>
                                      </p:cBhvr>
                                      <p:tavLst>
                                        <p:tav tm="0">
                                          <p:val>
                                            <p:fltVal val="0"/>
                                          </p:val>
                                        </p:tav>
                                        <p:tav tm="100000">
                                          <p:val>
                                            <p:strVal val="#ppt_h"/>
                                          </p:val>
                                        </p:tav>
                                      </p:tavLst>
                                    </p:anim>
                                    <p:animEffect transition="in" filter="fade">
                                      <p:cBhvr>
                                        <p:cTn id="9" dur="700"/>
                                        <p:tgtEl>
                                          <p:spTgt spid="8"/>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6"/>
                                        </p:tgtEl>
                                        <p:attrNameLst>
                                          <p:attrName>style.visibility</p:attrName>
                                        </p:attrNameLst>
                                      </p:cBhvr>
                                      <p:to>
                                        <p:strVal val="visible"/>
                                      </p:to>
                                    </p:set>
                                    <p:anim calcmode="lin" valueType="num">
                                      <p:cBhvr>
                                        <p:cTn id="12" dur="700" fill="hold"/>
                                        <p:tgtEl>
                                          <p:spTgt spid="6"/>
                                        </p:tgtEl>
                                        <p:attrNameLst>
                                          <p:attrName>ppt_w</p:attrName>
                                        </p:attrNameLst>
                                      </p:cBhvr>
                                      <p:tavLst>
                                        <p:tav tm="0">
                                          <p:val>
                                            <p:fltVal val="0"/>
                                          </p:val>
                                        </p:tav>
                                        <p:tav tm="100000">
                                          <p:val>
                                            <p:strVal val="#ppt_w"/>
                                          </p:val>
                                        </p:tav>
                                      </p:tavLst>
                                    </p:anim>
                                    <p:anim calcmode="lin" valueType="num">
                                      <p:cBhvr>
                                        <p:cTn id="13" dur="700" fill="hold"/>
                                        <p:tgtEl>
                                          <p:spTgt spid="6"/>
                                        </p:tgtEl>
                                        <p:attrNameLst>
                                          <p:attrName>ppt_h</p:attrName>
                                        </p:attrNameLst>
                                      </p:cBhvr>
                                      <p:tavLst>
                                        <p:tav tm="0">
                                          <p:val>
                                            <p:fltVal val="0"/>
                                          </p:val>
                                        </p:tav>
                                        <p:tav tm="100000">
                                          <p:val>
                                            <p:strVal val="#ppt_h"/>
                                          </p:val>
                                        </p:tav>
                                      </p:tavLst>
                                    </p:anim>
                                    <p:animEffect transition="in" filter="fade">
                                      <p:cBhvr>
                                        <p:cTn id="14" dur="700"/>
                                        <p:tgtEl>
                                          <p:spTgt spid="6"/>
                                        </p:tgtEl>
                                      </p:cBhvr>
                                    </p:animEffect>
                                  </p:childTnLst>
                                </p:cTn>
                              </p:par>
                              <p:par>
                                <p:cTn id="15" presetID="53" presetClass="entr" presetSubtype="16" fill="hold" grpId="0" nodeType="withEffect">
                                  <p:stCondLst>
                                    <p:cond delay="600"/>
                                  </p:stCondLst>
                                  <p:childTnLst>
                                    <p:set>
                                      <p:cBhvr>
                                        <p:cTn id="16" dur="1" fill="hold">
                                          <p:stCondLst>
                                            <p:cond delay="0"/>
                                          </p:stCondLst>
                                        </p:cTn>
                                        <p:tgtEl>
                                          <p:spTgt spid="2"/>
                                        </p:tgtEl>
                                        <p:attrNameLst>
                                          <p:attrName>style.visibility</p:attrName>
                                        </p:attrNameLst>
                                      </p:cBhvr>
                                      <p:to>
                                        <p:strVal val="visible"/>
                                      </p:to>
                                    </p:set>
                                    <p:anim calcmode="lin" valueType="num">
                                      <p:cBhvr>
                                        <p:cTn id="17" dur="700" fill="hold"/>
                                        <p:tgtEl>
                                          <p:spTgt spid="2"/>
                                        </p:tgtEl>
                                        <p:attrNameLst>
                                          <p:attrName>ppt_w</p:attrName>
                                        </p:attrNameLst>
                                      </p:cBhvr>
                                      <p:tavLst>
                                        <p:tav tm="0">
                                          <p:val>
                                            <p:fltVal val="0"/>
                                          </p:val>
                                        </p:tav>
                                        <p:tav tm="100000">
                                          <p:val>
                                            <p:strVal val="#ppt_w"/>
                                          </p:val>
                                        </p:tav>
                                      </p:tavLst>
                                    </p:anim>
                                    <p:anim calcmode="lin" valueType="num">
                                      <p:cBhvr>
                                        <p:cTn id="18" dur="700" fill="hold"/>
                                        <p:tgtEl>
                                          <p:spTgt spid="2"/>
                                        </p:tgtEl>
                                        <p:attrNameLst>
                                          <p:attrName>ppt_h</p:attrName>
                                        </p:attrNameLst>
                                      </p:cBhvr>
                                      <p:tavLst>
                                        <p:tav tm="0">
                                          <p:val>
                                            <p:fltVal val="0"/>
                                          </p:val>
                                        </p:tav>
                                        <p:tav tm="100000">
                                          <p:val>
                                            <p:strVal val="#ppt_h"/>
                                          </p:val>
                                        </p:tav>
                                      </p:tavLst>
                                    </p:anim>
                                    <p:animEffect transition="in" filter="fade">
                                      <p:cBhvr>
                                        <p:cTn id="19" dur="700"/>
                                        <p:tgtEl>
                                          <p:spTgt spid="2"/>
                                        </p:tgtEl>
                                      </p:cBhvr>
                                    </p:animEffect>
                                  </p:childTnLst>
                                </p:cTn>
                              </p:par>
                              <p:par>
                                <p:cTn id="20" presetID="42" presetClass="entr" presetSubtype="0" fill="hold" grpId="0" nodeType="withEffect">
                                  <p:stCondLst>
                                    <p:cond delay="13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19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600"/>
                                        <p:tgtEl>
                                          <p:spTgt spid="11"/>
                                        </p:tgtEl>
                                      </p:cBhvr>
                                    </p:animEffect>
                                  </p:childTnLst>
                                </p:cTn>
                              </p:par>
                              <p:par>
                                <p:cTn id="28" presetID="10" presetClass="entr" presetSubtype="0" fill="hold" grpId="0" nodeType="withEffect">
                                  <p:stCondLst>
                                    <p:cond delay="190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600"/>
                                        <p:tgtEl>
                                          <p:spTgt spid="5"/>
                                        </p:tgtEl>
                                      </p:cBhvr>
                                    </p:animEffect>
                                  </p:childTnLst>
                                </p:cTn>
                              </p:par>
                              <p:par>
                                <p:cTn id="31" presetID="10" presetClass="entr" presetSubtype="0" fill="hold" grpId="0" nodeType="withEffect">
                                  <p:stCondLst>
                                    <p:cond delay="200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200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42" presetClass="entr" presetSubtype="0" fill="hold" grpId="0" nodeType="withEffect">
                                  <p:stCondLst>
                                    <p:cond delay="230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130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2" grpId="0" animBg="1"/>
      <p:bldP spid="4" grpId="0"/>
      <p:bldP spid="5" grpId="0" animBg="1"/>
      <p:bldP spid="11" grpId="0" animBg="1"/>
      <p:bldP spid="9" grpId="0" animBg="1"/>
      <p:bldP spid="10" grpId="0" animBg="1"/>
      <p:bldP spid="12"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rcRect t="7536" b="7536"/>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 name="文本框 3"/>
          <p:cNvSpPr txBox="1"/>
          <p:nvPr/>
        </p:nvSpPr>
        <p:spPr>
          <a:xfrm>
            <a:off x="801370" y="3712210"/>
            <a:ext cx="3472815" cy="706755"/>
          </a:xfrm>
          <a:prstGeom prst="rect">
            <a:avLst/>
          </a:prstGeom>
          <a:noFill/>
        </p:spPr>
        <p:txBody>
          <a:bodyPr wrap="square" rtlCol="0">
            <a:spAutoFit/>
          </a:bodyPr>
          <a:lstStyle/>
          <a:p>
            <a:r>
              <a:rPr lang="zh-CN" altLang="en-US" sz="4000" dirty="0" smtClean="0">
                <a:solidFill>
                  <a:schemeClr val="bg1"/>
                </a:solidFill>
                <a:latin typeface="微软雅黑" panose="020B0503020204020204" pitchFamily="34" charset="-122"/>
                <a:ea typeface="微软雅黑" panose="020B0503020204020204" pitchFamily="34" charset="-122"/>
              </a:rPr>
              <a:t>六大设计原则</a:t>
            </a:r>
            <a:endParaRPr lang="zh-CN" altLang="en-US" sz="4000" dirty="0" smtClean="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7307580" y="1351915"/>
            <a:ext cx="3375025" cy="4154170"/>
          </a:xfrm>
          <a:prstGeom prst="rect">
            <a:avLst/>
          </a:prstGeom>
        </p:spPr>
        <p:txBody>
          <a:bodyPr wrap="square">
            <a:spAutoFit/>
          </a:bodyPr>
          <a:lstStyle/>
          <a:p>
            <a:r>
              <a:rPr lang="en-US" altLang="zh-CN" sz="2400" dirty="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1.开-闭原则</a:t>
            </a:r>
            <a:endParaRPr lang="en-US" altLang="zh-CN" sz="2400" dirty="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400" dirty="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dirty="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2.类的单一职责</a:t>
            </a:r>
            <a:endParaRPr lang="en-US" altLang="zh-CN" sz="2400" dirty="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400" dirty="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dirty="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3.依赖倒置</a:t>
            </a:r>
            <a:endParaRPr lang="en-US" altLang="zh-CN" sz="2400" dirty="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400" dirty="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dirty="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4.组合复用原则</a:t>
            </a:r>
            <a:endParaRPr lang="en-US" altLang="zh-CN" sz="2400" dirty="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400" dirty="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dirty="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5.里氏替换</a:t>
            </a:r>
            <a:endParaRPr lang="en-US" altLang="zh-CN" sz="2400" dirty="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400" dirty="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dirty="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6.迪米特法则</a:t>
            </a:r>
            <a:endParaRPr lang="en-US" altLang="zh-CN" sz="2400" dirty="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1555269" y="2605315"/>
            <a:ext cx="1538913" cy="1106805"/>
          </a:xfrm>
          <a:prstGeom prst="rect">
            <a:avLst/>
          </a:prstGeom>
          <a:noFill/>
        </p:spPr>
        <p:txBody>
          <a:bodyPr wrap="square" rtlCol="0">
            <a:spAutoFit/>
          </a:bodyPr>
          <a:lstStyle/>
          <a:p>
            <a:r>
              <a:rPr lang="en-US" altLang="zh-CN" sz="6600" spc="600" dirty="0" smtClean="0">
                <a:solidFill>
                  <a:schemeClr val="bg1"/>
                </a:solidFill>
                <a:latin typeface="微软雅黑" panose="020B0503020204020204" pitchFamily="34" charset="-122"/>
                <a:ea typeface="微软雅黑" panose="020B0503020204020204" pitchFamily="34" charset="-122"/>
              </a:rPr>
              <a:t>0</a:t>
            </a:r>
            <a:r>
              <a:rPr lang="en-US" sz="6600" spc="600" dirty="0" smtClean="0">
                <a:solidFill>
                  <a:schemeClr val="bg1"/>
                </a:solidFill>
                <a:latin typeface="微软雅黑" panose="020B0503020204020204" pitchFamily="34" charset="-122"/>
                <a:ea typeface="微软雅黑" panose="020B0503020204020204" pitchFamily="34" charset="-122"/>
              </a:rPr>
              <a:t>6</a:t>
            </a:r>
            <a:endParaRPr lang="en-US" sz="6600" spc="6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685800" y="2305050"/>
            <a:ext cx="2819400" cy="2247900"/>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985507" y="2036144"/>
            <a:ext cx="1068381" cy="82698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140206" y="1486500"/>
            <a:ext cx="96124" cy="414495"/>
          </a:xfrm>
          <a:prstGeom prst="rect">
            <a:avLst/>
          </a:prstGeom>
          <a:solidFill>
            <a:srgbClr val="7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00"/>
                                        <p:tgtEl>
                                          <p:spTgt spid="5"/>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700"/>
                                        <p:tgtEl>
                                          <p:spTgt spid="10"/>
                                        </p:tgtEl>
                                      </p:cBhvr>
                                    </p:animEffect>
                                  </p:childTnLst>
                                </p:cTn>
                              </p:par>
                              <p:par>
                                <p:cTn id="11" presetID="10" presetClass="entr" presetSubtype="0" fill="hold" grpId="0" nodeType="withEffect">
                                  <p:stCondLst>
                                    <p:cond delay="7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800"/>
                                        <p:tgtEl>
                                          <p:spTgt spid="9"/>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900"/>
                                        <p:tgtEl>
                                          <p:spTgt spid="4"/>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childTnLst>
                          </p:cTn>
                        </p:par>
                        <p:par>
                          <p:cTn id="21" fill="hold">
                            <p:stCondLst>
                              <p:cond delay="1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8"/>
                                        </p:tgtEl>
                                        <p:attrNameLst>
                                          <p:attrName>ppt_y</p:attrName>
                                        </p:attrNameLst>
                                      </p:cBhvr>
                                      <p:tavLst>
                                        <p:tav tm="0">
                                          <p:val>
                                            <p:strVal val="#ppt_y"/>
                                          </p:val>
                                        </p:tav>
                                        <p:tav tm="100000">
                                          <p:val>
                                            <p:strVal val="#ppt_y"/>
                                          </p:val>
                                        </p:tav>
                                      </p:tavLst>
                                    </p:anim>
                                    <p:anim calcmode="lin" valueType="num">
                                      <p:cBhvr>
                                        <p:cTn id="2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5" grpId="0" animBg="1"/>
      <p:bldP spid="10" grpId="0" animBg="1"/>
      <p:bldP spid="18"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矩形 4"/>
          <p:cNvSpPr/>
          <p:nvPr/>
        </p:nvSpPr>
        <p:spPr>
          <a:xfrm>
            <a:off x="0" y="4620986"/>
            <a:ext cx="12192000" cy="2220974"/>
          </a:xfrm>
          <a:prstGeom prst="rect">
            <a:avLst/>
          </a:prstGeom>
          <a:solidFill>
            <a:schemeClr val="bg1">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91820" y="280670"/>
            <a:ext cx="8677910" cy="460375"/>
          </a:xfrm>
          <a:prstGeom prst="rect">
            <a:avLst/>
          </a:prstGeom>
        </p:spPr>
        <p:txBody>
          <a:bodyPr wrap="square">
            <a:spAutoFit/>
          </a:bodyPr>
          <a:lstStyle/>
          <a:p>
            <a:r>
              <a:rPr lang="en-US" altLang="zh-CN" sz="2400" dirty="0" smtClean="0">
                <a:solidFill>
                  <a:schemeClr val="bg1">
                    <a:lumMod val="95000"/>
                  </a:schemeClr>
                </a:solidFill>
                <a:latin typeface="微软雅黑" panose="020B0503020204020204" pitchFamily="34" charset="-122"/>
                <a:ea typeface="微软雅黑" panose="020B0503020204020204" pitchFamily="34" charset="-122"/>
              </a:rPr>
              <a:t>1.开-闭原则      增加新功能，不改变原有代码。</a:t>
            </a:r>
            <a:endParaRPr lang="en-US" altLang="zh-CN" sz="2400" dirty="0" smtClean="0">
              <a:solidFill>
                <a:schemeClr val="bg1">
                  <a:lumMod val="95000"/>
                </a:schemeClr>
              </a:solidFill>
              <a:latin typeface="微软雅黑" panose="020B0503020204020204" pitchFamily="34" charset="-122"/>
              <a:ea typeface="微软雅黑" panose="020B0503020204020204" pitchFamily="34" charset="-122"/>
            </a:endParaRPr>
          </a:p>
        </p:txBody>
      </p:sp>
      <p:sp>
        <p:nvSpPr>
          <p:cNvPr id="88" name="矩形 87"/>
          <p:cNvSpPr/>
          <p:nvPr/>
        </p:nvSpPr>
        <p:spPr>
          <a:xfrm>
            <a:off x="1039909" y="5058337"/>
            <a:ext cx="131343" cy="1142739"/>
          </a:xfrm>
          <a:prstGeom prst="rect">
            <a:avLst/>
          </a:prstGeom>
          <a:solidFill>
            <a:schemeClr val="bg1">
              <a:lumMod val="9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1214610" y="5058337"/>
            <a:ext cx="18000" cy="1142739"/>
          </a:xfrm>
          <a:prstGeom prst="rect">
            <a:avLst/>
          </a:prstGeom>
          <a:solidFill>
            <a:schemeClr val="bg1">
              <a:lumMod val="9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20190921063059_1"/>
          <p:cNvPicPr>
            <a:picLocks noChangeAspect="1"/>
          </p:cNvPicPr>
          <p:nvPr/>
        </p:nvPicPr>
        <p:blipFill>
          <a:blip r:embed="rId1"/>
          <a:stretch>
            <a:fillRect/>
          </a:stretch>
        </p:blipFill>
        <p:spPr>
          <a:xfrm>
            <a:off x="1601470" y="741045"/>
            <a:ext cx="9705975" cy="5459730"/>
          </a:xfrm>
          <a:prstGeom prst="rect">
            <a:avLst/>
          </a:prstGeom>
        </p:spPr>
      </p:pic>
      <p:sp>
        <p:nvSpPr>
          <p:cNvPr id="3" name="圆角矩形 2"/>
          <p:cNvSpPr/>
          <p:nvPr/>
        </p:nvSpPr>
        <p:spPr>
          <a:xfrm>
            <a:off x="2153920" y="1852295"/>
            <a:ext cx="1463040" cy="560705"/>
          </a:xfrm>
          <a:prstGeom prst="round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601470" y="5058410"/>
            <a:ext cx="9621520" cy="1476375"/>
          </a:xfrm>
          <a:prstGeom prst="rect">
            <a:avLst/>
          </a:prstGeom>
          <a:noFill/>
        </p:spPr>
        <p:txBody>
          <a:bodyPr wrap="square" rtlCol="0">
            <a:spAutoFit/>
          </a:bodyPr>
          <a:p>
            <a:r>
              <a:rPr lang="zh-CN" altLang="zh-CN"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对修改关闭，对扩展开放，即功能的拓展不应修改原有的代码，而是单独重新创建一个类，以保证代码的功能稳定性，正因如此，需要保证抽象层足够稳定，避免导致因功能需求的变更而导致抽象层的修改，进而造成大面积的影响。在引用对象时应引用抽象类而不是具体实现的类，避免因引入新的功能而导致关联的类不得不修改。</a:t>
            </a:r>
            <a:endParaRPr lang="en-US" altLang="zh-CN" dirty="0">
              <a:solidFill>
                <a:schemeClr val="bg1"/>
              </a:solidFill>
              <a:latin typeface="Calibri" panose="020F0502020204030204" pitchFamily="34" charset="0"/>
              <a:ea typeface="宋体" panose="02010600030101010101" pitchFamily="2" charset="-122"/>
              <a:sym typeface="宋体" panose="02010600030101010101" pitchFamily="2" charset="-122"/>
            </a:endParaRPr>
          </a:p>
          <a:p>
            <a:endParaRPr lang="zh-CN" altLang="en-US"/>
          </a:p>
        </p:txBody>
      </p:sp>
      <p:sp>
        <p:nvSpPr>
          <p:cNvPr id="7" name="圆角矩形 6"/>
          <p:cNvSpPr/>
          <p:nvPr/>
        </p:nvSpPr>
        <p:spPr>
          <a:xfrm>
            <a:off x="3873500" y="1833880"/>
            <a:ext cx="965200" cy="579120"/>
          </a:xfrm>
          <a:prstGeom prst="roundRect">
            <a:avLst/>
          </a:prstGeom>
          <a:noFill/>
          <a:ln w="666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2359660" y="2595880"/>
            <a:ext cx="2783840" cy="368300"/>
          </a:xfrm>
          <a:prstGeom prst="rect">
            <a:avLst/>
          </a:prstGeom>
          <a:noFill/>
        </p:spPr>
        <p:txBody>
          <a:bodyPr wrap="square" rtlCol="0">
            <a:spAutoFit/>
          </a:bodyPr>
          <a:p>
            <a:r>
              <a:rPr lang="zh-CN" altLang="en-US">
                <a:solidFill>
                  <a:srgbClr val="FF0000"/>
                </a:solidFill>
                <a:latin typeface="微软雅黑" panose="020B0503020204020204" pitchFamily="34" charset="-122"/>
                <a:ea typeface="微软雅黑" panose="020B0503020204020204" pitchFamily="34" charset="-122"/>
              </a:rPr>
              <a:t>装备弓箭        </a:t>
            </a:r>
            <a:r>
              <a:rPr lang="zh-CN" altLang="en-US">
                <a:solidFill>
                  <a:schemeClr val="accent1"/>
                </a:solidFill>
                <a:latin typeface="微软雅黑" panose="020B0503020204020204" pitchFamily="34" charset="-122"/>
                <a:ea typeface="微软雅黑" panose="020B0503020204020204" pitchFamily="34" charset="-122"/>
              </a:rPr>
              <a:t>装备箭矢</a:t>
            </a:r>
            <a:endParaRPr lang="zh-CN" altLang="en-US">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wipe(up)">
                                      <p:cBhvr>
                                        <p:cTn id="15" dur="500"/>
                                        <p:tgtEl>
                                          <p:spTgt spid="8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wipe(up)">
                                      <p:cBhvr>
                                        <p:cTn id="18"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88" grpId="0" animBg="1"/>
      <p:bldP spid="8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矩形 4"/>
          <p:cNvSpPr/>
          <p:nvPr/>
        </p:nvSpPr>
        <p:spPr>
          <a:xfrm>
            <a:off x="0" y="4620986"/>
            <a:ext cx="12192000" cy="2220974"/>
          </a:xfrm>
          <a:prstGeom prst="rect">
            <a:avLst/>
          </a:prstGeom>
          <a:solidFill>
            <a:schemeClr val="bg1">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12140" y="524510"/>
            <a:ext cx="8677910" cy="460375"/>
          </a:xfrm>
          <a:prstGeom prst="rect">
            <a:avLst/>
          </a:prstGeom>
        </p:spPr>
        <p:txBody>
          <a:bodyPr wrap="square">
            <a:spAutoFit/>
          </a:bodyPr>
          <a:lstStyle/>
          <a:p>
            <a:r>
              <a:rPr lang="en-US" altLang="zh-CN" sz="2400" dirty="0" smtClean="0">
                <a:solidFill>
                  <a:schemeClr val="bg1">
                    <a:lumMod val="95000"/>
                  </a:schemeClr>
                </a:solidFill>
                <a:latin typeface="微软雅黑" panose="020B0503020204020204" pitchFamily="34" charset="-122"/>
                <a:ea typeface="微软雅黑" panose="020B0503020204020204" pitchFamily="34" charset="-122"/>
              </a:rPr>
              <a:t>2.类的单一职责       一个类有且只有一个改变它的原因。</a:t>
            </a:r>
            <a:endParaRPr lang="en-US" altLang="zh-CN" sz="2400" dirty="0" smtClean="0">
              <a:solidFill>
                <a:schemeClr val="bg1">
                  <a:lumMod val="95000"/>
                </a:schemeClr>
              </a:solidFill>
              <a:latin typeface="微软雅黑" panose="020B0503020204020204" pitchFamily="34" charset="-122"/>
              <a:ea typeface="微软雅黑" panose="020B0503020204020204" pitchFamily="34" charset="-122"/>
            </a:endParaRPr>
          </a:p>
        </p:txBody>
      </p:sp>
      <p:sp>
        <p:nvSpPr>
          <p:cNvPr id="88" name="矩形 87"/>
          <p:cNvSpPr/>
          <p:nvPr/>
        </p:nvSpPr>
        <p:spPr>
          <a:xfrm>
            <a:off x="1039909" y="5058337"/>
            <a:ext cx="131343" cy="1142739"/>
          </a:xfrm>
          <a:prstGeom prst="rect">
            <a:avLst/>
          </a:prstGeom>
          <a:solidFill>
            <a:schemeClr val="bg1">
              <a:lumMod val="9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1214610" y="5058337"/>
            <a:ext cx="18000" cy="1142739"/>
          </a:xfrm>
          <a:prstGeom prst="rect">
            <a:avLst/>
          </a:prstGeom>
          <a:solidFill>
            <a:schemeClr val="bg1">
              <a:lumMod val="9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20190921061849_1"/>
          <p:cNvPicPr>
            <a:picLocks noChangeAspect="1"/>
          </p:cNvPicPr>
          <p:nvPr/>
        </p:nvPicPr>
        <p:blipFill>
          <a:blip r:embed="rId1"/>
          <a:stretch>
            <a:fillRect/>
          </a:stretch>
        </p:blipFill>
        <p:spPr>
          <a:xfrm>
            <a:off x="1557655" y="1095375"/>
            <a:ext cx="9076690" cy="5106035"/>
          </a:xfrm>
          <a:prstGeom prst="rect">
            <a:avLst/>
          </a:prstGeom>
        </p:spPr>
      </p:pic>
      <p:sp>
        <p:nvSpPr>
          <p:cNvPr id="3" name="圆角矩形 2"/>
          <p:cNvSpPr/>
          <p:nvPr/>
        </p:nvSpPr>
        <p:spPr>
          <a:xfrm>
            <a:off x="1798320" y="4119880"/>
            <a:ext cx="2174240" cy="192024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3972560" y="4056380"/>
            <a:ext cx="1859280" cy="368300"/>
          </a:xfrm>
          <a:prstGeom prst="rect">
            <a:avLst/>
          </a:prstGeom>
          <a:noFill/>
        </p:spPr>
        <p:txBody>
          <a:bodyPr wrap="square" rtlCol="0">
            <a:spAutoFit/>
          </a:bodyPr>
          <a:p>
            <a:r>
              <a:rPr lang="zh-CN" altLang="en-US">
                <a:solidFill>
                  <a:srgbClr val="FF0000"/>
                </a:solidFill>
                <a:latin typeface="微软雅黑" panose="020B0503020204020204" pitchFamily="34" charset="-122"/>
                <a:ea typeface="微软雅黑" panose="020B0503020204020204" pitchFamily="34" charset="-122"/>
              </a:rPr>
              <a:t>切换装备</a:t>
            </a:r>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480685" y="4810760"/>
            <a:ext cx="5770880" cy="1476375"/>
          </a:xfrm>
          <a:prstGeom prst="rect">
            <a:avLst/>
          </a:prstGeom>
          <a:noFill/>
        </p:spPr>
        <p:txBody>
          <a:bodyPr wrap="square" rtlCol="0">
            <a:spAutoFit/>
          </a:bodyPr>
          <a:p>
            <a:r>
              <a:rPr lang="zh-CN" altLang="zh-CN" dirty="0">
                <a:solidFill>
                  <a:schemeClr val="bg1"/>
                </a:solidFill>
                <a:latin typeface="微软雅黑" panose="020B0503020204020204" pitchFamily="34" charset="-122"/>
                <a:ea typeface="微软雅黑" panose="020B0503020204020204" pitchFamily="34" charset="-122"/>
                <a:sym typeface="+mn-ea"/>
              </a:rPr>
              <a:t>每个类只负责一个功能，避免导致某个功能修改的原因导致需要修改的类的原因导致拥有多个功能的类其他功能发生故障，进而导致整个程序出现错误，因此，我们应尽可能遵循类的功能单一，即单一原则，以保证修改该功能不会因此而影响其他功能的正常运转</a:t>
            </a:r>
            <a:endParaRPr lang="zh-CN" altLang="zh-CN"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wipe(up)">
                                      <p:cBhvr>
                                        <p:cTn id="15" dur="500"/>
                                        <p:tgtEl>
                                          <p:spTgt spid="8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wipe(up)">
                                      <p:cBhvr>
                                        <p:cTn id="18"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5" grpId="0"/>
      <p:bldP spid="88" grpId="0" bldLvl="0" animBg="1"/>
      <p:bldP spid="89"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矩形 4"/>
          <p:cNvSpPr/>
          <p:nvPr/>
        </p:nvSpPr>
        <p:spPr>
          <a:xfrm>
            <a:off x="0" y="4620986"/>
            <a:ext cx="12192000" cy="2220974"/>
          </a:xfrm>
          <a:prstGeom prst="rect">
            <a:avLst/>
          </a:prstGeom>
          <a:solidFill>
            <a:schemeClr val="bg1">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12140" y="524510"/>
            <a:ext cx="9185910" cy="460375"/>
          </a:xfrm>
          <a:prstGeom prst="rect">
            <a:avLst/>
          </a:prstGeom>
        </p:spPr>
        <p:txBody>
          <a:bodyPr wrap="square">
            <a:spAutoFit/>
          </a:bodyPr>
          <a:lstStyle/>
          <a:p>
            <a:r>
              <a:rPr lang="en-US" altLang="zh-CN" sz="2400" dirty="0" smtClean="0">
                <a:solidFill>
                  <a:schemeClr val="bg1">
                    <a:lumMod val="95000"/>
                  </a:schemeClr>
                </a:solidFill>
                <a:latin typeface="微软雅黑" panose="020B0503020204020204" pitchFamily="34" charset="-122"/>
                <a:ea typeface="微软雅黑" panose="020B0503020204020204" pitchFamily="34" charset="-122"/>
              </a:rPr>
              <a:t>3.依赖倒置        客户端代码(调用的类)尽量依赖(使用)抽象的组件。</a:t>
            </a:r>
            <a:endParaRPr lang="en-US" altLang="zh-CN" sz="2400" dirty="0" smtClean="0">
              <a:solidFill>
                <a:schemeClr val="bg1">
                  <a:lumMod val="95000"/>
                </a:schemeClr>
              </a:solidFill>
              <a:latin typeface="微软雅黑" panose="020B0503020204020204" pitchFamily="34" charset="-122"/>
              <a:ea typeface="微软雅黑" panose="020B0503020204020204" pitchFamily="34" charset="-122"/>
            </a:endParaRPr>
          </a:p>
        </p:txBody>
      </p:sp>
      <p:sp>
        <p:nvSpPr>
          <p:cNvPr id="88" name="矩形 87"/>
          <p:cNvSpPr/>
          <p:nvPr/>
        </p:nvSpPr>
        <p:spPr>
          <a:xfrm>
            <a:off x="1039909" y="5058337"/>
            <a:ext cx="131343" cy="1142739"/>
          </a:xfrm>
          <a:prstGeom prst="rect">
            <a:avLst/>
          </a:prstGeom>
          <a:solidFill>
            <a:schemeClr val="bg1">
              <a:lumMod val="9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1214610" y="5058337"/>
            <a:ext cx="18000" cy="1142739"/>
          </a:xfrm>
          <a:prstGeom prst="rect">
            <a:avLst/>
          </a:prstGeom>
          <a:solidFill>
            <a:schemeClr val="bg1">
              <a:lumMod val="9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20190921061849_1"/>
          <p:cNvPicPr>
            <a:picLocks noChangeAspect="1"/>
          </p:cNvPicPr>
          <p:nvPr/>
        </p:nvPicPr>
        <p:blipFill>
          <a:blip r:embed="rId1"/>
          <a:stretch>
            <a:fillRect/>
          </a:stretch>
        </p:blipFill>
        <p:spPr>
          <a:xfrm>
            <a:off x="1557655" y="1095375"/>
            <a:ext cx="9076690" cy="5106035"/>
          </a:xfrm>
          <a:prstGeom prst="rect">
            <a:avLst/>
          </a:prstGeom>
        </p:spPr>
      </p:pic>
      <p:sp>
        <p:nvSpPr>
          <p:cNvPr id="3" name="圆角矩形 2"/>
          <p:cNvSpPr/>
          <p:nvPr/>
        </p:nvSpPr>
        <p:spPr>
          <a:xfrm>
            <a:off x="2590800" y="4160520"/>
            <a:ext cx="629920" cy="9042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3434080" y="3886200"/>
            <a:ext cx="1859280" cy="368300"/>
          </a:xfrm>
          <a:prstGeom prst="rect">
            <a:avLst/>
          </a:prstGeom>
          <a:noFill/>
        </p:spPr>
        <p:txBody>
          <a:bodyPr wrap="square" rtlCol="0">
            <a:spAutoFit/>
          </a:bodyPr>
          <a:p>
            <a:r>
              <a:rPr lang="zh-CN" altLang="en-US">
                <a:solidFill>
                  <a:srgbClr val="FF0000"/>
                </a:solidFill>
                <a:latin typeface="微软雅黑" panose="020B0503020204020204" pitchFamily="34" charset="-122"/>
                <a:ea typeface="微软雅黑" panose="020B0503020204020204" pitchFamily="34" charset="-122"/>
              </a:rPr>
              <a:t>施放法术</a:t>
            </a:r>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422265" y="4536440"/>
            <a:ext cx="5212080" cy="2030095"/>
          </a:xfrm>
          <a:prstGeom prst="rect">
            <a:avLst/>
          </a:prstGeom>
          <a:noFill/>
        </p:spPr>
        <p:txBody>
          <a:bodyPr wrap="square" rtlCol="0">
            <a:spAutoFit/>
          </a:bodyPr>
          <a:p>
            <a:pPr algn="just"/>
            <a:r>
              <a:rPr lang="zh-CN"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从对象的调用角度：</a:t>
            </a:r>
            <a:endParaRPr lang="zh-CN"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从人的角度看，应直接调用具体的实现子类，但此做法会导致调用切换对象时的不灵活。</a:t>
            </a:r>
            <a:endParaRPr lang="zh-CN"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从代码的角度看，应尽量调用抽象类而不是子类，子类依赖于抽象类，而抽象类是稳定的，子类则是随时可能变化的。</a:t>
            </a:r>
            <a:endParaRPr lang="zh-CN" altLang="zh-CN" dirty="0">
              <a:solidFill>
                <a:schemeClr val="bg1"/>
              </a:solidFill>
              <a:latin typeface="Calibri" panose="020F0502020204030204" pitchFamily="34" charset="0"/>
              <a:ea typeface="宋体" panose="02010600030101010101" pitchFamily="2" charset="-122"/>
            </a:endParaRPr>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wipe(up)">
                                      <p:cBhvr>
                                        <p:cTn id="15" dur="500"/>
                                        <p:tgtEl>
                                          <p:spTgt spid="8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wipe(up)">
                                      <p:cBhvr>
                                        <p:cTn id="18"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5" grpId="0"/>
      <p:bldP spid="88" grpId="0" bldLvl="0" animBg="1"/>
      <p:bldP spid="89"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矩形 4"/>
          <p:cNvSpPr/>
          <p:nvPr/>
        </p:nvSpPr>
        <p:spPr>
          <a:xfrm>
            <a:off x="0" y="4620986"/>
            <a:ext cx="12192000" cy="2220974"/>
          </a:xfrm>
          <a:prstGeom prst="rect">
            <a:avLst/>
          </a:prstGeom>
          <a:solidFill>
            <a:schemeClr val="bg1">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40130" y="514350"/>
            <a:ext cx="8677910" cy="2399665"/>
          </a:xfrm>
          <a:prstGeom prst="rect">
            <a:avLst/>
          </a:prstGeom>
        </p:spPr>
        <p:txBody>
          <a:bodyPr wrap="square">
            <a:spAutoFit/>
          </a:bodyPr>
          <a:lstStyle/>
          <a:p>
            <a:r>
              <a:rPr lang="en-US" altLang="zh-CN" sz="2400" dirty="0" smtClean="0">
                <a:solidFill>
                  <a:schemeClr val="bg1">
                    <a:lumMod val="95000"/>
                  </a:schemeClr>
                </a:solidFill>
                <a:latin typeface="微软雅黑" panose="020B0503020204020204" pitchFamily="34" charset="-122"/>
                <a:ea typeface="微软雅黑" panose="020B0503020204020204" pitchFamily="34" charset="-122"/>
              </a:rPr>
              <a:t>4.组合复用原则      使用关联关系</a:t>
            </a:r>
            <a:r>
              <a:rPr lang="zh-CN" altLang="en-US" sz="2400" dirty="0" smtClean="0">
                <a:solidFill>
                  <a:schemeClr val="bg1">
                    <a:lumMod val="95000"/>
                  </a:schemeClr>
                </a:solidFill>
                <a:latin typeface="微软雅黑" panose="020B0503020204020204" pitchFamily="34" charset="-122"/>
                <a:ea typeface="微软雅黑" panose="020B0503020204020204" pitchFamily="34" charset="-122"/>
              </a:rPr>
              <a:t>，</a:t>
            </a:r>
            <a:r>
              <a:rPr lang="en-US" altLang="zh-CN" sz="2400" dirty="0" smtClean="0">
                <a:solidFill>
                  <a:schemeClr val="bg1">
                    <a:lumMod val="95000"/>
                  </a:schemeClr>
                </a:solidFill>
                <a:latin typeface="微软雅黑" panose="020B0503020204020204" pitchFamily="34" charset="-122"/>
                <a:ea typeface="微软雅黑" panose="020B0503020204020204" pitchFamily="34" charset="-122"/>
              </a:rPr>
              <a:t> 代替继承关系</a:t>
            </a:r>
            <a:endParaRPr lang="en-US" altLang="zh-CN" sz="2400" dirty="0" smtClean="0">
              <a:solidFill>
                <a:schemeClr val="bg1">
                  <a:lumMod val="95000"/>
                </a:schemeClr>
              </a:solidFill>
              <a:latin typeface="微软雅黑" panose="020B0503020204020204" pitchFamily="34" charset="-122"/>
              <a:ea typeface="微软雅黑" panose="020B0503020204020204" pitchFamily="34" charset="-122"/>
            </a:endParaRPr>
          </a:p>
          <a:p>
            <a:endParaRPr lang="en-US" altLang="zh-CN" sz="2400" dirty="0" smtClean="0">
              <a:solidFill>
                <a:schemeClr val="bg1">
                  <a:lumMod val="95000"/>
                </a:schemeClr>
              </a:solidFill>
              <a:latin typeface="微软雅黑" panose="020B0503020204020204" pitchFamily="34" charset="-122"/>
              <a:ea typeface="微软雅黑" panose="020B0503020204020204" pitchFamily="34" charset="-122"/>
            </a:endParaRPr>
          </a:p>
          <a:p>
            <a:r>
              <a:rPr lang="zh-CN"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用组合的方式建立了类与组合的类之间的关系，它是一种‘有’的关系,比如手机充电器有插头，手机充电器有安卓数据线，手机充电器有</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iPhone</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数据线，手机充电器有</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Type-c</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数据线，手机充电器有</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endParaRPr lang="en-US" altLang="zh-CN" sz="2400" dirty="0" smtClean="0">
              <a:solidFill>
                <a:schemeClr val="bg1">
                  <a:lumMod val="95000"/>
                </a:schemeClr>
              </a:solidFill>
              <a:latin typeface="微软雅黑" panose="020B0503020204020204" pitchFamily="34" charset="-122"/>
              <a:ea typeface="微软雅黑" panose="020B0503020204020204" pitchFamily="34" charset="-122"/>
            </a:endParaRPr>
          </a:p>
          <a:p>
            <a:endParaRPr lang="en-US" altLang="zh-CN" sz="2400" dirty="0" smtClean="0">
              <a:solidFill>
                <a:schemeClr val="bg1">
                  <a:lumMod val="95000"/>
                </a:schemeClr>
              </a:solidFill>
              <a:latin typeface="微软雅黑" panose="020B0503020204020204" pitchFamily="34" charset="-122"/>
              <a:ea typeface="微软雅黑" panose="020B0503020204020204" pitchFamily="34" charset="-122"/>
            </a:endParaRPr>
          </a:p>
        </p:txBody>
      </p:sp>
      <p:sp>
        <p:nvSpPr>
          <p:cNvPr id="88" name="矩形 87"/>
          <p:cNvSpPr/>
          <p:nvPr/>
        </p:nvSpPr>
        <p:spPr>
          <a:xfrm>
            <a:off x="1039909" y="5058337"/>
            <a:ext cx="131343" cy="1142739"/>
          </a:xfrm>
          <a:prstGeom prst="rect">
            <a:avLst/>
          </a:prstGeom>
          <a:solidFill>
            <a:schemeClr val="bg1">
              <a:lumMod val="9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1214610" y="5058337"/>
            <a:ext cx="18000" cy="1142739"/>
          </a:xfrm>
          <a:prstGeom prst="rect">
            <a:avLst/>
          </a:prstGeom>
          <a:solidFill>
            <a:schemeClr val="bg1">
              <a:lumMod val="9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57885" y="2942590"/>
            <a:ext cx="10475595" cy="1753235"/>
          </a:xfrm>
          <a:prstGeom prst="rect">
            <a:avLst/>
          </a:prstGeom>
        </p:spPr>
        <p:txBody>
          <a:bodyPr wrap="square">
            <a:spAutoFit/>
          </a:bodyPr>
          <a:p>
            <a:r>
              <a:rPr lang="en-US" altLang="zh-CN" sz="2400" dirty="0" smtClean="0">
                <a:solidFill>
                  <a:schemeClr val="bg1">
                    <a:lumMod val="95000"/>
                  </a:schemeClr>
                </a:solidFill>
                <a:latin typeface="微软雅黑" panose="020B0503020204020204" pitchFamily="34" charset="-122"/>
                <a:ea typeface="微软雅黑" panose="020B0503020204020204" pitchFamily="34" charset="-122"/>
              </a:rPr>
              <a:t>5.里氏替换      父类出现的地方可以被子类替换，在替换后依然保持原功能。</a:t>
            </a:r>
            <a:endParaRPr lang="en-US" altLang="zh-CN" sz="2400" dirty="0" smtClean="0">
              <a:solidFill>
                <a:schemeClr val="bg1">
                  <a:lumMod val="95000"/>
                </a:schemeClr>
              </a:solidFill>
              <a:latin typeface="微软雅黑" panose="020B0503020204020204" pitchFamily="34" charset="-122"/>
              <a:ea typeface="微软雅黑" panose="020B0503020204020204" pitchFamily="34" charset="-122"/>
            </a:endParaRPr>
          </a:p>
          <a:p>
            <a:endParaRPr lang="en-US" altLang="zh-CN" sz="2400" dirty="0" smtClean="0">
              <a:solidFill>
                <a:schemeClr val="bg1">
                  <a:lumMod val="95000"/>
                </a:schemeClr>
              </a:solidFill>
              <a:latin typeface="微软雅黑" panose="020B0503020204020204" pitchFamily="34" charset="-122"/>
              <a:ea typeface="微软雅黑" panose="020B0503020204020204" pitchFamily="34" charset="-122"/>
            </a:endParaRPr>
          </a:p>
          <a:p>
            <a:r>
              <a:rPr lang="zh-CN" altLang="zh-CN"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基类应与子类功能保持一致，即子类应在基类的方法上进行扩展延伸，而不是颠覆。因此，在基类出现的地方，其子类应能够在其位置上正常运转。</a:t>
            </a:r>
            <a:endParaRPr lang="zh-CN" altLang="zh-CN" sz="2400" dirty="0">
              <a:solidFill>
                <a:schemeClr val="bg1"/>
              </a:solidFill>
              <a:latin typeface="Calibri" panose="020F0502020204030204" pitchFamily="34" charset="0"/>
              <a:ea typeface="宋体" panose="02010600030101010101" pitchFamily="2" charset="-122"/>
              <a:sym typeface="宋体" panose="02010600030101010101" pitchFamily="2" charset="-122"/>
            </a:endParaRPr>
          </a:p>
          <a:p>
            <a:endParaRPr lang="en-US" altLang="zh-CN" sz="2400" dirty="0" smtClean="0">
              <a:solidFill>
                <a:schemeClr val="bg1">
                  <a:lumMod val="9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1551940" y="4716780"/>
            <a:ext cx="8677910" cy="2030095"/>
          </a:xfrm>
          <a:prstGeom prst="rect">
            <a:avLst/>
          </a:prstGeom>
        </p:spPr>
        <p:txBody>
          <a:bodyPr wrap="square">
            <a:spAutoFit/>
          </a:bodyPr>
          <a:p>
            <a:r>
              <a:rPr lang="en-US" altLang="zh-CN" sz="2400" dirty="0" smtClean="0">
                <a:solidFill>
                  <a:schemeClr val="bg1">
                    <a:lumMod val="95000"/>
                  </a:schemeClr>
                </a:solidFill>
                <a:latin typeface="微软雅黑" panose="020B0503020204020204" pitchFamily="34" charset="-122"/>
                <a:ea typeface="微软雅黑" panose="020B0503020204020204" pitchFamily="34" charset="-122"/>
              </a:rPr>
              <a:t>6.迪米特法则        类与类之间尽量少相互影响(低耦合)</a:t>
            </a:r>
            <a:endParaRPr lang="en-US" altLang="zh-CN" sz="2400" dirty="0" smtClean="0">
              <a:solidFill>
                <a:schemeClr val="bg1">
                  <a:lumMod val="95000"/>
                </a:schemeClr>
              </a:solidFill>
              <a:latin typeface="微软雅黑" panose="020B0503020204020204" pitchFamily="34" charset="-122"/>
              <a:ea typeface="微软雅黑" panose="020B0503020204020204" pitchFamily="34" charset="-122"/>
            </a:endParaRPr>
          </a:p>
          <a:p>
            <a:endParaRPr lang="en-US" altLang="zh-CN" sz="2400" dirty="0" smtClean="0">
              <a:solidFill>
                <a:schemeClr val="bg1">
                  <a:lumMod val="95000"/>
                </a:schemeClr>
              </a:solidFill>
              <a:latin typeface="微软雅黑" panose="020B0503020204020204" pitchFamily="34" charset="-122"/>
              <a:ea typeface="微软雅黑" panose="020B0503020204020204" pitchFamily="34" charset="-122"/>
            </a:endParaRPr>
          </a:p>
          <a:p>
            <a:r>
              <a:rPr lang="zh-CN" altLang="zh-CN" dirty="0">
                <a:solidFill>
                  <a:schemeClr val="bg1"/>
                </a:solidFill>
                <a:latin typeface="微软雅黑" panose="020B0503020204020204" pitchFamily="34" charset="-122"/>
                <a:ea typeface="微软雅黑" panose="020B0503020204020204" pitchFamily="34" charset="-122"/>
                <a:sym typeface="+mn-ea"/>
              </a:rPr>
              <a:t>即尽可能降低类与类之间的耦合度，只有耦合度低的代码才能提高代码的复用性，否则容易造成牵一发而动全身，进而导致影响其他代码的正常运转。因此要尽可能的提高类的封装性，避免与其他类不必要的联系，降低其耦合度</a:t>
            </a:r>
            <a:endParaRPr lang="zh-CN" altLang="zh-CN" sz="2400" dirty="0">
              <a:solidFill>
                <a:schemeClr val="bg1"/>
              </a:solidFill>
              <a:latin typeface="Calibri" panose="020F0502020204030204" pitchFamily="34" charset="0"/>
              <a:ea typeface="宋体" panose="02010600030101010101" pitchFamily="2" charset="-122"/>
            </a:endParaRPr>
          </a:p>
          <a:p>
            <a:endParaRPr lang="en-US" altLang="zh-CN" sz="2400" dirty="0" smtClean="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wipe(up)">
                                      <p:cBhvr>
                                        <p:cTn id="15" dur="500"/>
                                        <p:tgtEl>
                                          <p:spTgt spid="8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wipe(up)">
                                      <p:cBhvr>
                                        <p:cTn id="18" dur="500"/>
                                        <p:tgtEl>
                                          <p:spTgt spid="8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5" grpId="0"/>
      <p:bldP spid="88" grpId="0" bldLvl="0" animBg="1"/>
      <p:bldP spid="89" grpId="0" bldLvl="0" animBg="1"/>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rcRect t="7536" b="7536"/>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 name="文本框 3"/>
          <p:cNvSpPr txBox="1"/>
          <p:nvPr/>
        </p:nvSpPr>
        <p:spPr>
          <a:xfrm>
            <a:off x="1497675" y="3736637"/>
            <a:ext cx="3117142" cy="706755"/>
          </a:xfrm>
          <a:prstGeom prst="rect">
            <a:avLst/>
          </a:prstGeom>
          <a:noFill/>
        </p:spPr>
        <p:txBody>
          <a:bodyPr wrap="square" rtlCol="0">
            <a:spAutoFit/>
          </a:bodyPr>
          <a:lstStyle/>
          <a:p>
            <a:r>
              <a:rPr lang="zh-CN" altLang="en-US" sz="4000" dirty="0" smtClean="0">
                <a:solidFill>
                  <a:schemeClr val="bg1"/>
                </a:solidFill>
                <a:latin typeface="微软雅黑" panose="020B0503020204020204" pitchFamily="34" charset="-122"/>
                <a:ea typeface="微软雅黑" panose="020B0503020204020204" pitchFamily="34" charset="-122"/>
              </a:rPr>
              <a:t>总结</a:t>
            </a:r>
            <a:endParaRPr lang="zh-CN" altLang="en-US" sz="4000" dirty="0" smtClean="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5712577" y="2004394"/>
            <a:ext cx="5539213" cy="460375"/>
          </a:xfrm>
          <a:prstGeom prst="rect">
            <a:avLst/>
          </a:prstGeom>
        </p:spPr>
        <p:txBody>
          <a:bodyPr wrap="square">
            <a:spAutoFit/>
          </a:bodyPr>
          <a:lstStyle/>
          <a:p>
            <a:r>
              <a:rPr lang="zh-CN" altLang="en-US" sz="2400" dirty="0">
                <a:solidFill>
                  <a:schemeClr val="tx2">
                    <a:lumMod val="75000"/>
                  </a:schemeClr>
                </a:solidFill>
                <a:latin typeface="微软雅黑" panose="020B0503020204020204" pitchFamily="34" charset="-122"/>
                <a:ea typeface="微软雅黑" panose="020B0503020204020204" pitchFamily="34" charset="-122"/>
              </a:rPr>
              <a:t>面向对象设计的心得</a:t>
            </a:r>
            <a:r>
              <a:rPr lang="en-US" altLang="zh-CN" sz="2400" dirty="0">
                <a:solidFill>
                  <a:schemeClr val="tx2">
                    <a:lumMod val="75000"/>
                  </a:schemeClr>
                </a:solidFill>
              </a:rPr>
              <a:t> </a:t>
            </a:r>
            <a:endParaRPr lang="zh-CN" altLang="en-US" sz="2400" dirty="0">
              <a:solidFill>
                <a:schemeClr val="tx2">
                  <a:lumMod val="75000"/>
                </a:schemeClr>
              </a:solidFill>
            </a:endParaRPr>
          </a:p>
        </p:txBody>
      </p:sp>
      <p:sp>
        <p:nvSpPr>
          <p:cNvPr id="9" name="文本框 8"/>
          <p:cNvSpPr txBox="1"/>
          <p:nvPr/>
        </p:nvSpPr>
        <p:spPr>
          <a:xfrm>
            <a:off x="1565429" y="2628175"/>
            <a:ext cx="1538913" cy="1107996"/>
          </a:xfrm>
          <a:prstGeom prst="rect">
            <a:avLst/>
          </a:prstGeom>
          <a:noFill/>
        </p:spPr>
        <p:txBody>
          <a:bodyPr wrap="square" rtlCol="0">
            <a:spAutoFit/>
          </a:bodyPr>
          <a:lstStyle/>
          <a:p>
            <a:r>
              <a:rPr lang="en-US" altLang="zh-CN" sz="6600" spc="600" dirty="0" smtClean="0">
                <a:solidFill>
                  <a:schemeClr val="bg1"/>
                </a:solidFill>
                <a:latin typeface="微软雅黑" panose="020B0503020204020204" pitchFamily="34" charset="-122"/>
                <a:ea typeface="微软雅黑" panose="020B0503020204020204" pitchFamily="34" charset="-122"/>
              </a:rPr>
              <a:t>04</a:t>
            </a:r>
            <a:endParaRPr lang="zh-CN" altLang="en-US" sz="6600" spc="6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685800" y="2305050"/>
            <a:ext cx="2819400" cy="2247900"/>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985507" y="2036144"/>
            <a:ext cx="1068381" cy="82698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473966" y="2035140"/>
            <a:ext cx="96124" cy="414495"/>
          </a:xfrm>
          <a:prstGeom prst="rect">
            <a:avLst/>
          </a:prstGeom>
          <a:solidFill>
            <a:srgbClr val="7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00"/>
                                        <p:tgtEl>
                                          <p:spTgt spid="5"/>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700"/>
                                        <p:tgtEl>
                                          <p:spTgt spid="10"/>
                                        </p:tgtEl>
                                      </p:cBhvr>
                                    </p:animEffect>
                                  </p:childTnLst>
                                </p:cTn>
                              </p:par>
                              <p:par>
                                <p:cTn id="11" presetID="10" presetClass="entr" presetSubtype="0" fill="hold" grpId="0" nodeType="withEffect">
                                  <p:stCondLst>
                                    <p:cond delay="7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800"/>
                                        <p:tgtEl>
                                          <p:spTgt spid="9"/>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900"/>
                                        <p:tgtEl>
                                          <p:spTgt spid="4"/>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childTnLst>
                          </p:cTn>
                        </p:par>
                        <p:par>
                          <p:cTn id="21" fill="hold">
                            <p:stCondLst>
                              <p:cond delay="1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8"/>
                                        </p:tgtEl>
                                        <p:attrNameLst>
                                          <p:attrName>ppt_y</p:attrName>
                                        </p:attrNameLst>
                                      </p:cBhvr>
                                      <p:tavLst>
                                        <p:tav tm="0">
                                          <p:val>
                                            <p:strVal val="#ppt_y"/>
                                          </p:val>
                                        </p:tav>
                                        <p:tav tm="100000">
                                          <p:val>
                                            <p:strVal val="#ppt_y"/>
                                          </p:val>
                                        </p:tav>
                                      </p:tavLst>
                                    </p:anim>
                                    <p:anim calcmode="lin" valueType="num">
                                      <p:cBhvr>
                                        <p:cTn id="2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5" grpId="0" animBg="1"/>
      <p:bldP spid="10"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5" name="矩形 14"/>
          <p:cNvSpPr/>
          <p:nvPr/>
        </p:nvSpPr>
        <p:spPr>
          <a:xfrm>
            <a:off x="612200" y="524551"/>
            <a:ext cx="4583877" cy="460375"/>
          </a:xfrm>
          <a:prstGeom prst="rect">
            <a:avLst/>
          </a:prstGeom>
        </p:spPr>
        <p:txBody>
          <a:bodyPr wrap="square">
            <a:spAutoFit/>
          </a:bodyPr>
          <a:lstStyle/>
          <a:p>
            <a:r>
              <a:rPr lang="zh-CN" altLang="en-US" sz="2400" dirty="0" smtClean="0">
                <a:solidFill>
                  <a:schemeClr val="bg1">
                    <a:lumMod val="95000"/>
                  </a:schemeClr>
                </a:solidFill>
                <a:latin typeface="微软雅黑" panose="020B0503020204020204" pitchFamily="34" charset="-122"/>
                <a:ea typeface="微软雅黑" panose="020B0503020204020204" pitchFamily="34" charset="-122"/>
              </a:rPr>
              <a:t>总结：</a:t>
            </a:r>
            <a:r>
              <a:rPr lang="en-US" altLang="zh-CN" sz="2400" dirty="0" smtClean="0">
                <a:solidFill>
                  <a:schemeClr val="bg1">
                    <a:lumMod val="95000"/>
                  </a:schemeClr>
                </a:solidFill>
                <a:latin typeface="微软雅黑" panose="020B0503020204020204" pitchFamily="34" charset="-122"/>
                <a:ea typeface="微软雅黑" panose="020B0503020204020204" pitchFamily="34" charset="-122"/>
              </a:rPr>
              <a:t> </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3" name="矩形 52"/>
          <p:cNvSpPr/>
          <p:nvPr/>
        </p:nvSpPr>
        <p:spPr>
          <a:xfrm>
            <a:off x="689610" y="984885"/>
            <a:ext cx="11042015" cy="5785485"/>
          </a:xfrm>
          <a:prstGeom prst="rect">
            <a:avLst/>
          </a:prstGeom>
        </p:spPr>
        <p:txBody>
          <a:bodyPr wrap="square">
            <a:spAutoFit/>
          </a:bodyPr>
          <a:lstStyle/>
          <a:p>
            <a:r>
              <a:rPr lang="en-US" altLang="zh-CN" dirty="0">
                <a:solidFill>
                  <a:schemeClr val="bg1">
                    <a:lumMod val="95000"/>
                  </a:schemeClr>
                </a:solidFill>
                <a:latin typeface="微软雅黑" panose="020B0503020204020204" pitchFamily="34" charset="-122"/>
                <a:ea typeface="微软雅黑" panose="020B0503020204020204" pitchFamily="34" charset="-122"/>
              </a:rPr>
              <a:t>　</a:t>
            </a:r>
            <a:r>
              <a:rPr lang="en-US" altLang="zh-CN" sz="1600" dirty="0">
                <a:solidFill>
                  <a:schemeClr val="bg1">
                    <a:lumMod val="95000"/>
                  </a:schemeClr>
                </a:solidFill>
                <a:latin typeface="微软雅黑" panose="020B0503020204020204" pitchFamily="34" charset="-122"/>
                <a:ea typeface="微软雅黑" panose="020B0503020204020204" pitchFamily="34" charset="-122"/>
              </a:rPr>
              <a:t>面向对象：考虑问题要从对象的角度出发．（谁？干嘛？）</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95000"/>
                  </a:schemeClr>
                </a:solidFill>
                <a:latin typeface="微软雅黑" panose="020B0503020204020204" pitchFamily="34" charset="-122"/>
                <a:ea typeface="微软雅黑" panose="020B0503020204020204" pitchFamily="34" charset="-122"/>
              </a:rPr>
              <a:t>　　其主要思想为：识别对象/分配职责/建立交互/封装变化（类）/隔离变化（继承）/执行变化（多态）</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95000"/>
                  </a:schemeClr>
                </a:solidFill>
                <a:latin typeface="微软雅黑" panose="020B0503020204020204" pitchFamily="34" charset="-122"/>
                <a:ea typeface="微软雅黑" panose="020B0503020204020204" pitchFamily="34" charset="-122"/>
              </a:rPr>
              <a:t>　　特征：</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95000"/>
                  </a:schemeClr>
                </a:solidFill>
                <a:latin typeface="微软雅黑" panose="020B0503020204020204" pitchFamily="34" charset="-122"/>
                <a:ea typeface="微软雅黑" panose="020B0503020204020204" pitchFamily="34" charset="-122"/>
              </a:rPr>
              <a:t>封装：</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95000"/>
                  </a:schemeClr>
                </a:solidFill>
                <a:latin typeface="微软雅黑" panose="020B0503020204020204" pitchFamily="34" charset="-122"/>
                <a:ea typeface="微软雅黑" panose="020B0503020204020204" pitchFamily="34" charset="-122"/>
              </a:rPr>
              <a:t>１）数据：将多个基本类型，合成一个自定义类型．</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95000"/>
                  </a:schemeClr>
                </a:solidFill>
                <a:latin typeface="微软雅黑" panose="020B0503020204020204" pitchFamily="34" charset="-122"/>
                <a:ea typeface="微软雅黑" panose="020B0503020204020204" pitchFamily="34" charset="-122"/>
              </a:rPr>
              <a:t>　　　　　优势：符合人类思考方式．</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95000"/>
                  </a:schemeClr>
                </a:solidFill>
                <a:latin typeface="微软雅黑" panose="020B0503020204020204" pitchFamily="34" charset="-122"/>
                <a:ea typeface="微软雅黑" panose="020B0503020204020204" pitchFamily="34" charset="-122"/>
              </a:rPr>
              <a:t>　　　　　比如:学生，向量</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95000"/>
                  </a:schemeClr>
                </a:solidFill>
                <a:latin typeface="微软雅黑" panose="020B0503020204020204" pitchFamily="34" charset="-122"/>
                <a:ea typeface="微软雅黑" panose="020B0503020204020204" pitchFamily="34" charset="-122"/>
              </a:rPr>
              <a:t>２）行为：对外提供简单的必要的功能，隐藏实现的细节．</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95000"/>
                  </a:schemeClr>
                </a:solidFill>
                <a:latin typeface="微软雅黑" panose="020B0503020204020204" pitchFamily="34" charset="-122"/>
                <a:ea typeface="微软雅黑" panose="020B0503020204020204" pitchFamily="34" charset="-122"/>
              </a:rPr>
              <a:t>　　　　　优势：模块化发开饭，简化编程</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95000"/>
                  </a:schemeClr>
                </a:solidFill>
                <a:latin typeface="微软雅黑" panose="020B0503020204020204" pitchFamily="34" charset="-122"/>
                <a:ea typeface="微软雅黑" panose="020B0503020204020204" pitchFamily="34" charset="-122"/>
              </a:rPr>
              <a:t>　　　　　比如：学生逻辑控制器　共界面调用</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95000"/>
                  </a:schemeClr>
                </a:solidFill>
                <a:latin typeface="微软雅黑" panose="020B0503020204020204" pitchFamily="34" charset="-122"/>
                <a:ea typeface="微软雅黑" panose="020B0503020204020204" pitchFamily="34" charset="-122"/>
              </a:rPr>
              <a:t>３）设计：</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95000"/>
                  </a:schemeClr>
                </a:solidFill>
                <a:latin typeface="微软雅黑" panose="020B0503020204020204" pitchFamily="34" charset="-122"/>
                <a:ea typeface="微软雅黑" panose="020B0503020204020204" pitchFamily="34" charset="-122"/>
              </a:rPr>
              <a:t>　　分而治之：分解需求，让多个类协同完成</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95000"/>
                  </a:schemeClr>
                </a:solidFill>
                <a:latin typeface="微软雅黑" panose="020B0503020204020204" pitchFamily="34" charset="-122"/>
                <a:ea typeface="微软雅黑" panose="020B0503020204020204" pitchFamily="34" charset="-122"/>
              </a:rPr>
              <a:t>　　封装变化：每个变化点单独做成一个类</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95000"/>
                  </a:schemeClr>
                </a:solidFill>
                <a:latin typeface="微软雅黑" panose="020B0503020204020204" pitchFamily="34" charset="-122"/>
                <a:ea typeface="微软雅黑" panose="020B0503020204020204" pitchFamily="34" charset="-122"/>
              </a:rPr>
              <a:t>　　高内聚：类的内部处理一个变化点．</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95000"/>
                  </a:schemeClr>
                </a:solidFill>
                <a:latin typeface="微软雅黑" panose="020B0503020204020204" pitchFamily="34" charset="-122"/>
                <a:ea typeface="微软雅黑" panose="020B0503020204020204" pitchFamily="34" charset="-122"/>
              </a:rPr>
              <a:t>　　低耦合：类与类的关系尽量做到互不影响</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95000"/>
                  </a:schemeClr>
                </a:solidFill>
                <a:latin typeface="微软雅黑" panose="020B0503020204020204" pitchFamily="34" charset="-122"/>
                <a:ea typeface="微软雅黑" panose="020B0503020204020204" pitchFamily="34" charset="-122"/>
              </a:rPr>
              <a:t>继承：重用现有类概念（子类的共性）与功能，并在次基础上进行扩展．</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95000"/>
                  </a:schemeClr>
                </a:solidFill>
                <a:latin typeface="微软雅黑" panose="020B0503020204020204" pitchFamily="34" charset="-122"/>
                <a:ea typeface="微软雅黑" panose="020B0503020204020204" pitchFamily="34" charset="-122"/>
              </a:rPr>
              <a:t>　　作用：隔离客户端代码与实现方式（隔离用与做）（不要作为代码的复用）</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95000"/>
                  </a:schemeClr>
                </a:solidFill>
                <a:latin typeface="微软雅黑" panose="020B0503020204020204" pitchFamily="34" charset="-122"/>
                <a:ea typeface="微软雅黑" panose="020B0503020204020204" pitchFamily="34" charset="-122"/>
              </a:rPr>
              <a:t>　　比如：交通工具隔离了人与飞机和火车的变化．</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95000"/>
                  </a:schemeClr>
                </a:solidFill>
                <a:latin typeface="微软雅黑" panose="020B0503020204020204" pitchFamily="34" charset="-122"/>
                <a:ea typeface="微软雅黑" panose="020B0503020204020204" pitchFamily="34" charset="-122"/>
              </a:rPr>
              <a:t>　　　　　图形隔离了图形管理器与圆形和矩形的变化．</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95000"/>
                  </a:schemeClr>
                </a:solidFill>
                <a:latin typeface="微软雅黑" panose="020B0503020204020204" pitchFamily="34" charset="-122"/>
                <a:ea typeface="微软雅黑" panose="020B0503020204020204" pitchFamily="34" charset="-122"/>
              </a:rPr>
              <a:t>多态：调用父一个方法执行子类的方法．不同的实现方式不一样，所以表现的形态就不一样．</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95000"/>
                  </a:schemeClr>
                </a:solidFill>
                <a:latin typeface="微软雅黑" panose="020B0503020204020204" pitchFamily="34" charset="-122"/>
                <a:ea typeface="微软雅黑" panose="020B0503020204020204" pitchFamily="34" charset="-122"/>
              </a:rPr>
              <a:t>　　　作用：通过重写执行不同变化点．</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95000"/>
                  </a:schemeClr>
                </a:solidFill>
                <a:latin typeface="微软雅黑" panose="020B0503020204020204" pitchFamily="34" charset="-122"/>
                <a:ea typeface="微软雅黑" panose="020B0503020204020204" pitchFamily="34" charset="-122"/>
              </a:rPr>
              <a:t>　　　比如：人调用交通工具的运输方法，执行的是飞机或火车的运输方法．</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95000"/>
                  </a:schemeClr>
                </a:solidFill>
                <a:latin typeface="微软雅黑" panose="020B0503020204020204" pitchFamily="34" charset="-122"/>
                <a:ea typeface="微软雅黑" panose="020B0503020204020204" pitchFamily="34" charset="-122"/>
              </a:rPr>
              <a:t>　　　　　　图形管理器调用图形的计算面积的方法，执行的是圆形或者矩形的计算面积的方法．</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菱形 5"/>
          <p:cNvSpPr/>
          <p:nvPr/>
        </p:nvSpPr>
        <p:spPr>
          <a:xfrm>
            <a:off x="4371076" y="1667564"/>
            <a:ext cx="3449848" cy="3449848"/>
          </a:xfrm>
          <a:prstGeom prst="diamond">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菱形 1"/>
          <p:cNvSpPr/>
          <p:nvPr/>
        </p:nvSpPr>
        <p:spPr>
          <a:xfrm>
            <a:off x="4579392" y="1875880"/>
            <a:ext cx="3033215" cy="3033215"/>
          </a:xfrm>
          <a:prstGeom prst="diamond">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850813" y="3078189"/>
            <a:ext cx="2794951" cy="769441"/>
          </a:xfrm>
          <a:prstGeom prst="rect">
            <a:avLst/>
          </a:prstGeom>
          <a:noFill/>
        </p:spPr>
        <p:txBody>
          <a:bodyPr wrap="square" rtlCol="0">
            <a:spAutoFit/>
          </a:bodyPr>
          <a:lstStyle/>
          <a:p>
            <a:r>
              <a:rPr lang="en-US" altLang="zh-CN" sz="4400" dirty="0" smtClean="0">
                <a:solidFill>
                  <a:schemeClr val="bg1"/>
                </a:solidFill>
                <a:latin typeface="微软雅黑" panose="020B0503020204020204" pitchFamily="34" charset="-122"/>
                <a:ea typeface="微软雅黑" panose="020B0503020204020204" pitchFamily="34" charset="-122"/>
              </a:rPr>
              <a:t>THANKS</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13" name="菱形 12"/>
          <p:cNvSpPr/>
          <p:nvPr/>
        </p:nvSpPr>
        <p:spPr>
          <a:xfrm>
            <a:off x="4163219" y="1459707"/>
            <a:ext cx="3865561" cy="3865561"/>
          </a:xfrm>
          <a:prstGeom prst="diamond">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p:nvSpPr>
        <p:spPr>
          <a:xfrm rot="16200000">
            <a:off x="3907376" y="1203864"/>
            <a:ext cx="4377245" cy="4377245"/>
          </a:xfrm>
          <a:prstGeom prst="diamond">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6"/>
                                        </p:tgtEl>
                                        <p:attrNameLst>
                                          <p:attrName>style.visibility</p:attrName>
                                        </p:attrNameLst>
                                      </p:cBhvr>
                                      <p:to>
                                        <p:strVal val="visible"/>
                                      </p:to>
                                    </p:set>
                                    <p:anim calcmode="lin" valueType="num">
                                      <p:cBhvr>
                                        <p:cTn id="7" dur="700" fill="hold"/>
                                        <p:tgtEl>
                                          <p:spTgt spid="6"/>
                                        </p:tgtEl>
                                        <p:attrNameLst>
                                          <p:attrName>ppt_w</p:attrName>
                                        </p:attrNameLst>
                                      </p:cBhvr>
                                      <p:tavLst>
                                        <p:tav tm="0">
                                          <p:val>
                                            <p:fltVal val="0"/>
                                          </p:val>
                                        </p:tav>
                                        <p:tav tm="100000">
                                          <p:val>
                                            <p:strVal val="#ppt_w"/>
                                          </p:val>
                                        </p:tav>
                                      </p:tavLst>
                                    </p:anim>
                                    <p:anim calcmode="lin" valueType="num">
                                      <p:cBhvr>
                                        <p:cTn id="8" dur="700" fill="hold"/>
                                        <p:tgtEl>
                                          <p:spTgt spid="6"/>
                                        </p:tgtEl>
                                        <p:attrNameLst>
                                          <p:attrName>ppt_h</p:attrName>
                                        </p:attrNameLst>
                                      </p:cBhvr>
                                      <p:tavLst>
                                        <p:tav tm="0">
                                          <p:val>
                                            <p:fltVal val="0"/>
                                          </p:val>
                                        </p:tav>
                                        <p:tav tm="100000">
                                          <p:val>
                                            <p:strVal val="#ppt_h"/>
                                          </p:val>
                                        </p:tav>
                                      </p:tavLst>
                                    </p:anim>
                                    <p:animEffect transition="in" filter="fade">
                                      <p:cBhvr>
                                        <p:cTn id="9" dur="700"/>
                                        <p:tgtEl>
                                          <p:spTgt spid="6"/>
                                        </p:tgtEl>
                                      </p:cBhvr>
                                    </p:animEffect>
                                  </p:childTnLst>
                                </p:cTn>
                              </p:par>
                              <p:par>
                                <p:cTn id="10" presetID="53" presetClass="entr" presetSubtype="16" fill="hold" grpId="0" nodeType="withEffect">
                                  <p:stCondLst>
                                    <p:cond delay="600"/>
                                  </p:stCondLst>
                                  <p:childTnLst>
                                    <p:set>
                                      <p:cBhvr>
                                        <p:cTn id="11" dur="1" fill="hold">
                                          <p:stCondLst>
                                            <p:cond delay="0"/>
                                          </p:stCondLst>
                                        </p:cTn>
                                        <p:tgtEl>
                                          <p:spTgt spid="2"/>
                                        </p:tgtEl>
                                        <p:attrNameLst>
                                          <p:attrName>style.visibility</p:attrName>
                                        </p:attrNameLst>
                                      </p:cBhvr>
                                      <p:to>
                                        <p:strVal val="visible"/>
                                      </p:to>
                                    </p:set>
                                    <p:anim calcmode="lin" valueType="num">
                                      <p:cBhvr>
                                        <p:cTn id="12" dur="700" fill="hold"/>
                                        <p:tgtEl>
                                          <p:spTgt spid="2"/>
                                        </p:tgtEl>
                                        <p:attrNameLst>
                                          <p:attrName>ppt_w</p:attrName>
                                        </p:attrNameLst>
                                      </p:cBhvr>
                                      <p:tavLst>
                                        <p:tav tm="0">
                                          <p:val>
                                            <p:fltVal val="0"/>
                                          </p:val>
                                        </p:tav>
                                        <p:tav tm="100000">
                                          <p:val>
                                            <p:strVal val="#ppt_w"/>
                                          </p:val>
                                        </p:tav>
                                      </p:tavLst>
                                    </p:anim>
                                    <p:anim calcmode="lin" valueType="num">
                                      <p:cBhvr>
                                        <p:cTn id="13" dur="700" fill="hold"/>
                                        <p:tgtEl>
                                          <p:spTgt spid="2"/>
                                        </p:tgtEl>
                                        <p:attrNameLst>
                                          <p:attrName>ppt_h</p:attrName>
                                        </p:attrNameLst>
                                      </p:cBhvr>
                                      <p:tavLst>
                                        <p:tav tm="0">
                                          <p:val>
                                            <p:fltVal val="0"/>
                                          </p:val>
                                        </p:tav>
                                        <p:tav tm="100000">
                                          <p:val>
                                            <p:strVal val="#ppt_h"/>
                                          </p:val>
                                        </p:tav>
                                      </p:tavLst>
                                    </p:anim>
                                    <p:animEffect transition="in" filter="fade">
                                      <p:cBhvr>
                                        <p:cTn id="14" dur="700"/>
                                        <p:tgtEl>
                                          <p:spTgt spid="2"/>
                                        </p:tgtEl>
                                      </p:cBhvr>
                                    </p:animEffect>
                                  </p:childTnLst>
                                </p:cTn>
                              </p:par>
                              <p:par>
                                <p:cTn id="15" presetID="42" presetClass="entr" presetSubtype="0" fill="hold" grpId="0" nodeType="withEffect">
                                  <p:stCondLst>
                                    <p:cond delay="13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53" presetClass="entr" presetSubtype="16" fill="hold" grpId="0" nodeType="withEffect">
                                  <p:stCondLst>
                                    <p:cond delay="3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700" fill="hold"/>
                                        <p:tgtEl>
                                          <p:spTgt spid="13"/>
                                        </p:tgtEl>
                                        <p:attrNameLst>
                                          <p:attrName>ppt_w</p:attrName>
                                        </p:attrNameLst>
                                      </p:cBhvr>
                                      <p:tavLst>
                                        <p:tav tm="0">
                                          <p:val>
                                            <p:fltVal val="0"/>
                                          </p:val>
                                        </p:tav>
                                        <p:tav tm="100000">
                                          <p:val>
                                            <p:strVal val="#ppt_w"/>
                                          </p:val>
                                        </p:tav>
                                      </p:tavLst>
                                    </p:anim>
                                    <p:anim calcmode="lin" valueType="num">
                                      <p:cBhvr>
                                        <p:cTn id="23" dur="700" fill="hold"/>
                                        <p:tgtEl>
                                          <p:spTgt spid="13"/>
                                        </p:tgtEl>
                                        <p:attrNameLst>
                                          <p:attrName>ppt_h</p:attrName>
                                        </p:attrNameLst>
                                      </p:cBhvr>
                                      <p:tavLst>
                                        <p:tav tm="0">
                                          <p:val>
                                            <p:fltVal val="0"/>
                                          </p:val>
                                        </p:tav>
                                        <p:tav tm="100000">
                                          <p:val>
                                            <p:strVal val="#ppt_h"/>
                                          </p:val>
                                        </p:tav>
                                      </p:tavLst>
                                    </p:anim>
                                    <p:animEffect transition="in" filter="fade">
                                      <p:cBhvr>
                                        <p:cTn id="24" dur="700"/>
                                        <p:tgtEl>
                                          <p:spTgt spid="13"/>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14"/>
                                        </p:tgtEl>
                                        <p:attrNameLst>
                                          <p:attrName>style.visibility</p:attrName>
                                        </p:attrNameLst>
                                      </p:cBhvr>
                                      <p:to>
                                        <p:strVal val="visible"/>
                                      </p:to>
                                    </p:set>
                                    <p:anim calcmode="lin" valueType="num">
                                      <p:cBhvr>
                                        <p:cTn id="27" dur="700" fill="hold"/>
                                        <p:tgtEl>
                                          <p:spTgt spid="14"/>
                                        </p:tgtEl>
                                        <p:attrNameLst>
                                          <p:attrName>ppt_w</p:attrName>
                                        </p:attrNameLst>
                                      </p:cBhvr>
                                      <p:tavLst>
                                        <p:tav tm="0">
                                          <p:val>
                                            <p:fltVal val="0"/>
                                          </p:val>
                                        </p:tav>
                                        <p:tav tm="100000">
                                          <p:val>
                                            <p:strVal val="#ppt_w"/>
                                          </p:val>
                                        </p:tav>
                                      </p:tavLst>
                                    </p:anim>
                                    <p:anim calcmode="lin" valueType="num">
                                      <p:cBhvr>
                                        <p:cTn id="28" dur="700" fill="hold"/>
                                        <p:tgtEl>
                                          <p:spTgt spid="14"/>
                                        </p:tgtEl>
                                        <p:attrNameLst>
                                          <p:attrName>ppt_h</p:attrName>
                                        </p:attrNameLst>
                                      </p:cBhvr>
                                      <p:tavLst>
                                        <p:tav tm="0">
                                          <p:val>
                                            <p:fltVal val="0"/>
                                          </p:val>
                                        </p:tav>
                                        <p:tav tm="100000">
                                          <p:val>
                                            <p:strVal val="#ppt_h"/>
                                          </p:val>
                                        </p:tav>
                                      </p:tavLst>
                                    </p:anim>
                                    <p:animEffect transition="in" filter="fade">
                                      <p:cBhvr>
                                        <p:cTn id="29" dur="7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4" grpId="0"/>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529" y="-297"/>
            <a:ext cx="12193057" cy="6858594"/>
          </a:xfrm>
          <a:prstGeom prst="rect">
            <a:avLst/>
          </a:prstGeom>
        </p:spPr>
      </p:pic>
      <p:sp>
        <p:nvSpPr>
          <p:cNvPr id="6" name="矩形 5"/>
          <p:cNvSpPr/>
          <p:nvPr/>
        </p:nvSpPr>
        <p:spPr>
          <a:xfrm>
            <a:off x="3331029" y="0"/>
            <a:ext cx="8860971" cy="6858000"/>
          </a:xfrm>
          <a:custGeom>
            <a:avLst/>
            <a:gdLst>
              <a:gd name="connsiteX0" fmla="*/ 0 w 8860971"/>
              <a:gd name="connsiteY0" fmla="*/ 0 h 6858000"/>
              <a:gd name="connsiteX1" fmla="*/ 8860971 w 8860971"/>
              <a:gd name="connsiteY1" fmla="*/ 0 h 6858000"/>
              <a:gd name="connsiteX2" fmla="*/ 8860971 w 8860971"/>
              <a:gd name="connsiteY2" fmla="*/ 6858000 h 6858000"/>
              <a:gd name="connsiteX3" fmla="*/ 0 w 8860971"/>
              <a:gd name="connsiteY3" fmla="*/ 6858000 h 6858000"/>
              <a:gd name="connsiteX4" fmla="*/ 0 w 8860971"/>
              <a:gd name="connsiteY4" fmla="*/ 0 h 6858000"/>
              <a:gd name="connsiteX0-1" fmla="*/ 1334530 w 8860971"/>
              <a:gd name="connsiteY0-2" fmla="*/ 0 h 6858000"/>
              <a:gd name="connsiteX1-3" fmla="*/ 8860971 w 8860971"/>
              <a:gd name="connsiteY1-4" fmla="*/ 0 h 6858000"/>
              <a:gd name="connsiteX2-5" fmla="*/ 8860971 w 8860971"/>
              <a:gd name="connsiteY2-6" fmla="*/ 6858000 h 6858000"/>
              <a:gd name="connsiteX3-7" fmla="*/ 0 w 8860971"/>
              <a:gd name="connsiteY3-8" fmla="*/ 6858000 h 6858000"/>
              <a:gd name="connsiteX4-9" fmla="*/ 1334530 w 8860971"/>
              <a:gd name="connsiteY4-1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860971" h="6858000">
                <a:moveTo>
                  <a:pt x="1334530" y="0"/>
                </a:moveTo>
                <a:lnTo>
                  <a:pt x="8860971" y="0"/>
                </a:lnTo>
                <a:lnTo>
                  <a:pt x="8860971" y="6858000"/>
                </a:lnTo>
                <a:lnTo>
                  <a:pt x="0" y="6858000"/>
                </a:lnTo>
                <a:lnTo>
                  <a:pt x="1334530" y="0"/>
                </a:lnTo>
                <a:close/>
              </a:path>
            </a:pathLst>
          </a:custGeom>
          <a:gradFill flip="none" rotWithShape="1">
            <a:gsLst>
              <a:gs pos="0">
                <a:schemeClr val="tx1">
                  <a:lumMod val="92000"/>
                  <a:lumOff val="8000"/>
                  <a:alpha val="3000"/>
                </a:schemeClr>
              </a:gs>
              <a:gs pos="100000">
                <a:srgbClr val="535353">
                  <a:alpha val="3000"/>
                </a:srgbClr>
              </a:gs>
              <a:gs pos="56000">
                <a:srgbClr val="3C3C3C">
                  <a:lumMod val="92000"/>
                  <a:lumOff val="8000"/>
                  <a:alpha val="4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719876" y="2251280"/>
            <a:ext cx="3479131" cy="692459"/>
            <a:chOff x="4622525" y="3017393"/>
            <a:chExt cx="3479131" cy="811440"/>
          </a:xfrm>
        </p:grpSpPr>
        <p:sp>
          <p:nvSpPr>
            <p:cNvPr id="13" name="圆角矩形 12"/>
            <p:cNvSpPr/>
            <p:nvPr/>
          </p:nvSpPr>
          <p:spPr>
            <a:xfrm>
              <a:off x="4622525" y="3017393"/>
              <a:ext cx="3479131" cy="811440"/>
            </a:xfrm>
            <a:prstGeom prst="roundRect">
              <a:avLst>
                <a:gd name="adj" fmla="val 50000"/>
              </a:avLst>
            </a:prstGeom>
            <a:gradFill>
              <a:gsLst>
                <a:gs pos="0">
                  <a:schemeClr val="bg1"/>
                </a:gs>
                <a:gs pos="100000">
                  <a:schemeClr val="accent2">
                    <a:alpha val="32000"/>
                    <a:lumMod val="0"/>
                    <a:lumOff val="100000"/>
                  </a:schemeClr>
                </a:gs>
                <a:gs pos="56000">
                  <a:schemeClr val="tx1">
                    <a:lumMod val="12000"/>
                    <a:lumOff val="88000"/>
                    <a:alpha val="9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253726" y="3100607"/>
              <a:ext cx="2216728" cy="683835"/>
            </a:xfrm>
            <a:prstGeom prst="rect">
              <a:avLst/>
            </a:prstGeom>
            <a:noFill/>
          </p:spPr>
          <p:txBody>
            <a:bodyPr wrap="square" rtlCol="0">
              <a:spAutoFit/>
            </a:bodyPr>
            <a:lstStyle/>
            <a:p>
              <a:r>
                <a:rPr lang="zh-CN" altLang="en-US" sz="3200" dirty="0" smtClean="0">
                  <a:solidFill>
                    <a:srgbClr val="3C3C3C"/>
                  </a:solidFill>
                  <a:latin typeface="微软雅黑" panose="020B0503020204020204" pitchFamily="34" charset="-122"/>
                  <a:ea typeface="微软雅黑" panose="020B0503020204020204" pitchFamily="34" charset="-122"/>
                </a:rPr>
                <a:t>游戏入门</a:t>
              </a:r>
              <a:endParaRPr lang="zh-CN" altLang="en-US" sz="3200" dirty="0" smtClean="0">
                <a:solidFill>
                  <a:srgbClr val="3C3C3C"/>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5468160" y="3350299"/>
            <a:ext cx="3479131" cy="692459"/>
            <a:chOff x="8374264" y="2041584"/>
            <a:chExt cx="3479131" cy="692459"/>
          </a:xfrm>
        </p:grpSpPr>
        <p:sp>
          <p:nvSpPr>
            <p:cNvPr id="25" name="圆角矩形 24"/>
            <p:cNvSpPr/>
            <p:nvPr/>
          </p:nvSpPr>
          <p:spPr>
            <a:xfrm>
              <a:off x="8374264" y="2041584"/>
              <a:ext cx="3479131" cy="692459"/>
            </a:xfrm>
            <a:prstGeom prst="roundRect">
              <a:avLst>
                <a:gd name="adj" fmla="val 50000"/>
              </a:avLst>
            </a:prstGeom>
            <a:gradFill>
              <a:gsLst>
                <a:gs pos="0">
                  <a:schemeClr val="bg1"/>
                </a:gs>
                <a:gs pos="100000">
                  <a:schemeClr val="accent2">
                    <a:alpha val="32000"/>
                    <a:lumMod val="0"/>
                    <a:lumOff val="100000"/>
                  </a:schemeClr>
                </a:gs>
                <a:gs pos="56000">
                  <a:schemeClr val="tx1">
                    <a:lumMod val="12000"/>
                    <a:lumOff val="88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8944850" y="2098280"/>
              <a:ext cx="2337958" cy="583565"/>
            </a:xfrm>
            <a:prstGeom prst="rect">
              <a:avLst/>
            </a:prstGeom>
            <a:noFill/>
          </p:spPr>
          <p:txBody>
            <a:bodyPr wrap="square" rtlCol="0">
              <a:spAutoFit/>
            </a:bodyPr>
            <a:lstStyle/>
            <a:p>
              <a:r>
                <a:rPr lang="zh-CN" altLang="en-US" sz="3200" dirty="0" smtClean="0">
                  <a:solidFill>
                    <a:srgbClr val="3C3C3C"/>
                  </a:solidFill>
                  <a:latin typeface="微软雅黑" panose="020B0503020204020204" pitchFamily="34" charset="-122"/>
                  <a:ea typeface="微软雅黑" panose="020B0503020204020204" pitchFamily="34" charset="-122"/>
                </a:rPr>
                <a:t>三大特征</a:t>
              </a:r>
              <a:endParaRPr lang="zh-CN" altLang="en-US" sz="3200" dirty="0" smtClean="0">
                <a:solidFill>
                  <a:srgbClr val="3C3C3C"/>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5245544" y="4443289"/>
            <a:ext cx="3547745" cy="692459"/>
            <a:chOff x="8275895" y="558928"/>
            <a:chExt cx="3547745" cy="692459"/>
          </a:xfrm>
        </p:grpSpPr>
        <p:sp>
          <p:nvSpPr>
            <p:cNvPr id="26" name="圆角矩形 25"/>
            <p:cNvSpPr/>
            <p:nvPr/>
          </p:nvSpPr>
          <p:spPr>
            <a:xfrm>
              <a:off x="8275895" y="558928"/>
              <a:ext cx="3479131" cy="692459"/>
            </a:xfrm>
            <a:prstGeom prst="roundRect">
              <a:avLst>
                <a:gd name="adj" fmla="val 50000"/>
              </a:avLst>
            </a:prstGeom>
            <a:gradFill>
              <a:gsLst>
                <a:gs pos="0">
                  <a:schemeClr val="bg1"/>
                </a:gs>
                <a:gs pos="100000">
                  <a:schemeClr val="accent2">
                    <a:alpha val="32000"/>
                    <a:lumMod val="0"/>
                    <a:lumOff val="100000"/>
                  </a:schemeClr>
                </a:gs>
                <a:gs pos="56000">
                  <a:schemeClr val="tx1">
                    <a:lumMod val="12000"/>
                    <a:lumOff val="88000"/>
                    <a:alpha val="8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735635" y="612903"/>
              <a:ext cx="3088005" cy="583565"/>
            </a:xfrm>
            <a:prstGeom prst="rect">
              <a:avLst/>
            </a:prstGeom>
            <a:noFill/>
          </p:spPr>
          <p:txBody>
            <a:bodyPr wrap="square" rtlCol="0">
              <a:spAutoFit/>
            </a:bodyPr>
            <a:lstStyle/>
            <a:p>
              <a:r>
                <a:rPr lang="zh-CN" altLang="en-US" sz="3200" dirty="0" smtClean="0">
                  <a:solidFill>
                    <a:srgbClr val="3C3C3C"/>
                  </a:solidFill>
                  <a:latin typeface="微软雅黑" panose="020B0503020204020204" pitchFamily="34" charset="-122"/>
                  <a:ea typeface="微软雅黑" panose="020B0503020204020204" pitchFamily="34" charset="-122"/>
                </a:rPr>
                <a:t>六大设计原则</a:t>
              </a:r>
              <a:endParaRPr lang="zh-CN" altLang="en-US" sz="3200" dirty="0" smtClean="0">
                <a:solidFill>
                  <a:srgbClr val="3C3C3C"/>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5030939" y="5536279"/>
            <a:ext cx="3533570" cy="692459"/>
            <a:chOff x="7600366" y="319496"/>
            <a:chExt cx="3533570" cy="692459"/>
          </a:xfrm>
        </p:grpSpPr>
        <p:sp>
          <p:nvSpPr>
            <p:cNvPr id="27" name="圆角矩形 26"/>
            <p:cNvSpPr/>
            <p:nvPr/>
          </p:nvSpPr>
          <p:spPr>
            <a:xfrm>
              <a:off x="7600366" y="319496"/>
              <a:ext cx="3479131" cy="692459"/>
            </a:xfrm>
            <a:prstGeom prst="roundRect">
              <a:avLst>
                <a:gd name="adj" fmla="val 50000"/>
              </a:avLst>
            </a:prstGeom>
            <a:gradFill>
              <a:gsLst>
                <a:gs pos="0">
                  <a:schemeClr val="bg1"/>
                </a:gs>
                <a:gs pos="100000">
                  <a:schemeClr val="accent2">
                    <a:alpha val="32000"/>
                    <a:lumMod val="0"/>
                    <a:lumOff val="100000"/>
                  </a:schemeClr>
                </a:gs>
                <a:gs pos="56000">
                  <a:schemeClr val="tx1">
                    <a:lumMod val="12000"/>
                    <a:lumOff val="88000"/>
                    <a:alpha val="92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8130115" y="374669"/>
              <a:ext cx="3003821" cy="583565"/>
            </a:xfrm>
            <a:prstGeom prst="rect">
              <a:avLst/>
            </a:prstGeom>
            <a:noFill/>
          </p:spPr>
          <p:txBody>
            <a:bodyPr wrap="square" rtlCol="0">
              <a:spAutoFit/>
            </a:bodyPr>
            <a:lstStyle/>
            <a:p>
              <a:r>
                <a:rPr lang="zh-CN" altLang="en-US" sz="3200" dirty="0" smtClean="0">
                  <a:solidFill>
                    <a:srgbClr val="3C3C3C"/>
                  </a:solidFill>
                  <a:latin typeface="微软雅黑" panose="020B0503020204020204" pitchFamily="34" charset="-122"/>
                  <a:ea typeface="微软雅黑" panose="020B0503020204020204" pitchFamily="34" charset="-122"/>
                </a:rPr>
                <a:t>总结</a:t>
              </a:r>
              <a:endParaRPr lang="zh-CN" altLang="en-US" sz="3200" dirty="0" smtClean="0">
                <a:solidFill>
                  <a:srgbClr val="3C3C3C"/>
                </a:solidFill>
                <a:latin typeface="微软雅黑" panose="020B0503020204020204" pitchFamily="34" charset="-122"/>
                <a:ea typeface="微软雅黑" panose="020B0503020204020204" pitchFamily="34" charset="-122"/>
              </a:endParaRPr>
            </a:p>
          </p:txBody>
        </p:sp>
      </p:grpSp>
      <p:sp>
        <p:nvSpPr>
          <p:cNvPr id="7" name="矩形 6"/>
          <p:cNvSpPr/>
          <p:nvPr/>
        </p:nvSpPr>
        <p:spPr>
          <a:xfrm>
            <a:off x="0" y="0"/>
            <a:ext cx="4690802" cy="6858297"/>
          </a:xfrm>
          <a:custGeom>
            <a:avLst/>
            <a:gdLst>
              <a:gd name="connsiteX0" fmla="*/ 0 w 3331558"/>
              <a:gd name="connsiteY0" fmla="*/ 0 h 6858297"/>
              <a:gd name="connsiteX1" fmla="*/ 3331558 w 3331558"/>
              <a:gd name="connsiteY1" fmla="*/ 0 h 6858297"/>
              <a:gd name="connsiteX2" fmla="*/ 3331558 w 3331558"/>
              <a:gd name="connsiteY2" fmla="*/ 6858297 h 6858297"/>
              <a:gd name="connsiteX3" fmla="*/ 0 w 3331558"/>
              <a:gd name="connsiteY3" fmla="*/ 6858297 h 6858297"/>
              <a:gd name="connsiteX4" fmla="*/ 0 w 3331558"/>
              <a:gd name="connsiteY4" fmla="*/ 0 h 6858297"/>
              <a:gd name="connsiteX0-1" fmla="*/ 0 w 4690802"/>
              <a:gd name="connsiteY0-2" fmla="*/ 0 h 6858297"/>
              <a:gd name="connsiteX1-3" fmla="*/ 4690802 w 4690802"/>
              <a:gd name="connsiteY1-4" fmla="*/ 0 h 6858297"/>
              <a:gd name="connsiteX2-5" fmla="*/ 3331558 w 4690802"/>
              <a:gd name="connsiteY2-6" fmla="*/ 6858297 h 6858297"/>
              <a:gd name="connsiteX3-7" fmla="*/ 0 w 4690802"/>
              <a:gd name="connsiteY3-8" fmla="*/ 6858297 h 6858297"/>
              <a:gd name="connsiteX4-9" fmla="*/ 0 w 4690802"/>
              <a:gd name="connsiteY4-10" fmla="*/ 0 h 68582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90802" h="6858297">
                <a:moveTo>
                  <a:pt x="0" y="0"/>
                </a:moveTo>
                <a:lnTo>
                  <a:pt x="4690802" y="0"/>
                </a:lnTo>
                <a:lnTo>
                  <a:pt x="3331558" y="6858297"/>
                </a:lnTo>
                <a:lnTo>
                  <a:pt x="0" y="6858297"/>
                </a:lnTo>
                <a:lnTo>
                  <a:pt x="0" y="0"/>
                </a:lnTo>
                <a:close/>
              </a:path>
            </a:pathLst>
          </a:cu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415975" y="2422110"/>
            <a:ext cx="4252461" cy="1569660"/>
          </a:xfrm>
          <a:prstGeom prst="rect">
            <a:avLst/>
          </a:prstGeom>
          <a:noFill/>
        </p:spPr>
        <p:txBody>
          <a:bodyPr wrap="square" rtlCol="0">
            <a:spAutoFit/>
          </a:bodyPr>
          <a:lstStyle/>
          <a:p>
            <a:r>
              <a:rPr lang="en-US" altLang="zh-CN" sz="9600" dirty="0" smtClean="0">
                <a:solidFill>
                  <a:schemeClr val="bg1"/>
                </a:solidFill>
                <a:latin typeface="微软雅黑" panose="020B0503020204020204" pitchFamily="34" charset="-122"/>
                <a:ea typeface="微软雅黑" panose="020B0503020204020204" pitchFamily="34" charset="-122"/>
              </a:rPr>
              <a:t>C</a:t>
            </a:r>
            <a:r>
              <a:rPr lang="en-US" altLang="zh-CN" sz="4800" dirty="0" smtClean="0">
                <a:solidFill>
                  <a:schemeClr val="bg1"/>
                </a:solidFill>
                <a:latin typeface="微软雅黑" panose="020B0503020204020204" pitchFamily="34" charset="-122"/>
                <a:ea typeface="微软雅黑" panose="020B0503020204020204" pitchFamily="34" charset="-122"/>
              </a:rPr>
              <a:t>ONTENS</a:t>
            </a:r>
            <a:endParaRPr lang="zh-CN" altLang="en-US" sz="48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549993" y="2154567"/>
            <a:ext cx="1984424" cy="923330"/>
          </a:xfrm>
          <a:prstGeom prst="rect">
            <a:avLst/>
          </a:prstGeom>
          <a:noFill/>
        </p:spPr>
        <p:txBody>
          <a:bodyPr wrap="square" rtlCol="0">
            <a:spAutoFit/>
          </a:bodyPr>
          <a:lstStyle/>
          <a:p>
            <a:r>
              <a:rPr lang="zh-CN" altLang="en-US" sz="5400" spc="300" dirty="0" smtClean="0">
                <a:solidFill>
                  <a:schemeClr val="bg1"/>
                </a:solidFill>
                <a:latin typeface="微软雅黑" panose="020B0503020204020204" pitchFamily="34" charset="-122"/>
                <a:ea typeface="微软雅黑" panose="020B0503020204020204" pitchFamily="34" charset="-122"/>
              </a:rPr>
              <a:t>目 录</a:t>
            </a:r>
            <a:endParaRPr lang="zh-CN" altLang="en-US" sz="5400"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2" presetClass="entr" presetSubtype="2" fill="hold" nodeType="withEffect">
                                  <p:stCondLst>
                                    <p:cond delay="70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90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1+#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12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150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1+#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rcRect t="7536" b="7536"/>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pic>
        <p:nvPicPr>
          <p:cNvPr id="2" name="图片 1" descr="20190921061538_1"/>
          <p:cNvPicPr>
            <a:picLocks noChangeAspect="1"/>
          </p:cNvPicPr>
          <p:nvPr/>
        </p:nvPicPr>
        <p:blipFill>
          <a:blip r:embed="rId2"/>
          <a:stretch>
            <a:fillRect/>
          </a:stretch>
        </p:blipFill>
        <p:spPr>
          <a:xfrm>
            <a:off x="2133600" y="1200150"/>
            <a:ext cx="10058400" cy="5657850"/>
          </a:xfrm>
          <a:prstGeom prst="rect">
            <a:avLst/>
          </a:prstGeom>
        </p:spPr>
      </p:pic>
      <p:sp>
        <p:nvSpPr>
          <p:cNvPr id="9" name="文本框 8"/>
          <p:cNvSpPr txBox="1"/>
          <p:nvPr/>
        </p:nvSpPr>
        <p:spPr>
          <a:xfrm>
            <a:off x="166524" y="279945"/>
            <a:ext cx="1538913" cy="1107996"/>
          </a:xfrm>
          <a:prstGeom prst="rect">
            <a:avLst/>
          </a:prstGeom>
          <a:noFill/>
        </p:spPr>
        <p:txBody>
          <a:bodyPr wrap="square" rtlCol="0">
            <a:spAutoFit/>
          </a:bodyPr>
          <a:lstStyle/>
          <a:p>
            <a:r>
              <a:rPr lang="en-US" altLang="zh-CN" sz="6600" spc="600" dirty="0" smtClean="0">
                <a:solidFill>
                  <a:schemeClr val="bg1"/>
                </a:solidFill>
                <a:latin typeface="微软雅黑" panose="020B0503020204020204" pitchFamily="34" charset="-122"/>
                <a:ea typeface="微软雅黑" panose="020B0503020204020204" pitchFamily="34" charset="-122"/>
              </a:rPr>
              <a:t>01</a:t>
            </a:r>
            <a:endParaRPr lang="zh-CN" altLang="en-US" sz="6600" spc="6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66370" y="280035"/>
            <a:ext cx="2819400" cy="2247900"/>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497192" y="-301"/>
            <a:ext cx="1068381" cy="82698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66080" y="1128057"/>
            <a:ext cx="3117142" cy="1322070"/>
          </a:xfrm>
          <a:prstGeom prst="rect">
            <a:avLst/>
          </a:prstGeom>
          <a:noFill/>
        </p:spPr>
        <p:txBody>
          <a:bodyPr wrap="square" rtlCol="0">
            <a:spAutoFit/>
          </a:bodyPr>
          <a:lstStyle/>
          <a:p>
            <a:r>
              <a:rPr lang="zh-CN" altLang="en-US" sz="4000" dirty="0" smtClean="0">
                <a:solidFill>
                  <a:schemeClr val="bg1"/>
                </a:solidFill>
                <a:latin typeface="微软雅黑" panose="020B0503020204020204" pitchFamily="34" charset="-122"/>
                <a:ea typeface="微软雅黑" panose="020B0503020204020204" pitchFamily="34" charset="-122"/>
              </a:rPr>
              <a:t>游戏入门</a:t>
            </a:r>
            <a:endParaRPr lang="zh-CN" altLang="en-US" sz="4000" dirty="0" smtClean="0">
              <a:solidFill>
                <a:schemeClr val="bg1"/>
              </a:solidFill>
              <a:latin typeface="微软雅黑" panose="020B0503020204020204" pitchFamily="34" charset="-122"/>
              <a:ea typeface="微软雅黑" panose="020B0503020204020204" pitchFamily="34" charset="-122"/>
            </a:endParaRPr>
          </a:p>
          <a:p>
            <a:endParaRPr lang="en-US" altLang="zh-CN" sz="2000" dirty="0" smtClean="0">
              <a:solidFill>
                <a:schemeClr val="bg1"/>
              </a:solidFill>
              <a:latin typeface="微软雅黑" panose="020B0503020204020204" pitchFamily="34" charset="-122"/>
              <a:ea typeface="微软雅黑" panose="020B0503020204020204" pitchFamily="34" charset="-122"/>
            </a:endParaRPr>
          </a:p>
          <a:p>
            <a:r>
              <a:rPr lang="en-US" altLang="zh-CN" sz="2000" dirty="0" smtClean="0">
                <a:solidFill>
                  <a:schemeClr val="bg1"/>
                </a:solidFill>
                <a:latin typeface="微软雅黑" panose="020B0503020204020204" pitchFamily="34" charset="-122"/>
                <a:ea typeface="微软雅黑" panose="020B0503020204020204" pitchFamily="34" charset="-122"/>
              </a:rPr>
              <a:t>  ——</a:t>
            </a:r>
            <a:r>
              <a:rPr lang="zh-CN" altLang="en-US" sz="2000" dirty="0" smtClean="0">
                <a:solidFill>
                  <a:schemeClr val="bg1"/>
                </a:solidFill>
                <a:latin typeface="微软雅黑" panose="020B0503020204020204" pitchFamily="34" charset="-122"/>
                <a:ea typeface="微软雅黑" panose="020B0503020204020204" pitchFamily="34" charset="-122"/>
              </a:rPr>
              <a:t>游戏中的类与对象</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sp>
        <p:nvSpPr>
          <p:cNvPr id="11" name="虚尾箭头 10"/>
          <p:cNvSpPr/>
          <p:nvPr/>
        </p:nvSpPr>
        <p:spPr>
          <a:xfrm>
            <a:off x="3992880" y="1460500"/>
            <a:ext cx="2296160" cy="39624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6400800" y="1488440"/>
            <a:ext cx="1838960" cy="368300"/>
          </a:xfrm>
          <a:prstGeom prst="rect">
            <a:avLst/>
          </a:prstGeom>
          <a:noFill/>
        </p:spPr>
        <p:txBody>
          <a:bodyPr wrap="square" rtlCol="0">
            <a:spAutoFit/>
          </a:bodyPr>
          <a:p>
            <a:r>
              <a:rPr lang="zh-CN" altLang="en-US">
                <a:solidFill>
                  <a:schemeClr val="bg1"/>
                </a:solidFill>
                <a:latin typeface="微软雅黑" panose="020B0503020204020204" pitchFamily="34" charset="-122"/>
                <a:ea typeface="微软雅黑" panose="020B0503020204020204" pitchFamily="34" charset="-122"/>
              </a:rPr>
              <a:t>创建角色类</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3686810" y="3008630"/>
            <a:ext cx="477520" cy="243840"/>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4" name="直接箭头连接符 13"/>
          <p:cNvCxnSpPr/>
          <p:nvPr/>
        </p:nvCxnSpPr>
        <p:spPr>
          <a:xfrm flipH="1">
            <a:off x="1756410" y="3252470"/>
            <a:ext cx="1818640" cy="15748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45770" y="4979670"/>
            <a:ext cx="1940560" cy="645160"/>
          </a:xfrm>
          <a:prstGeom prst="rect">
            <a:avLst/>
          </a:prstGeom>
          <a:noFill/>
        </p:spPr>
        <p:txBody>
          <a:bodyPr wrap="square" rtlCol="0">
            <a:spAutoFit/>
          </a:bodyPr>
          <a:p>
            <a:r>
              <a:rPr lang="zh-CN" altLang="en-US">
                <a:solidFill>
                  <a:srgbClr val="FF0000"/>
                </a:solidFill>
                <a:latin typeface="微软雅黑" panose="020B0503020204020204" pitchFamily="34" charset="-122"/>
                <a:ea typeface="微软雅黑" panose="020B0503020204020204" pitchFamily="34" charset="-122"/>
              </a:rPr>
              <a:t>决定游戏难度 </a:t>
            </a:r>
            <a:r>
              <a:rPr lang="en-US" altLang="zh-CN">
                <a:solidFill>
                  <a:srgbClr val="FF0000"/>
                </a:solidFill>
                <a:latin typeface="微软雅黑" panose="020B0503020204020204" pitchFamily="34" charset="-122"/>
                <a:ea typeface="微软雅黑" panose="020B0503020204020204" pitchFamily="34" charset="-122"/>
              </a:rPr>
              <a:t>QAQ</a:t>
            </a:r>
            <a:endParaRPr lang="en-US" altLang="zh-CN">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00"/>
                                        <p:tgtEl>
                                          <p:spTgt spid="5"/>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700"/>
                                        <p:tgtEl>
                                          <p:spTgt spid="10"/>
                                        </p:tgtEl>
                                      </p:cBhvr>
                                    </p:animEffect>
                                  </p:childTnLst>
                                </p:cTn>
                              </p:par>
                              <p:par>
                                <p:cTn id="11" presetID="10" presetClass="entr" presetSubtype="0" fill="hold" grpId="0" nodeType="withEffect">
                                  <p:stCondLst>
                                    <p:cond delay="7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800"/>
                                        <p:tgtEl>
                                          <p:spTgt spid="9"/>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9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5" grpId="0" bldLvl="0" animBg="1"/>
      <p:bldP spid="10" grpId="0" bldLvl="0" animBg="1"/>
      <p:bldP spid="11"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rcRect t="7536" b="7536"/>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9" name="文本框 8"/>
          <p:cNvSpPr txBox="1"/>
          <p:nvPr/>
        </p:nvSpPr>
        <p:spPr>
          <a:xfrm>
            <a:off x="166524" y="279945"/>
            <a:ext cx="1538913" cy="1107996"/>
          </a:xfrm>
          <a:prstGeom prst="rect">
            <a:avLst/>
          </a:prstGeom>
          <a:noFill/>
        </p:spPr>
        <p:txBody>
          <a:bodyPr wrap="square" rtlCol="0">
            <a:spAutoFit/>
          </a:bodyPr>
          <a:lstStyle/>
          <a:p>
            <a:r>
              <a:rPr lang="en-US" altLang="zh-CN" sz="6600" spc="600" dirty="0" smtClean="0">
                <a:solidFill>
                  <a:schemeClr val="bg1"/>
                </a:solidFill>
                <a:latin typeface="微软雅黑" panose="020B0503020204020204" pitchFamily="34" charset="-122"/>
                <a:ea typeface="微软雅黑" panose="020B0503020204020204" pitchFamily="34" charset="-122"/>
              </a:rPr>
              <a:t>01</a:t>
            </a:r>
            <a:endParaRPr lang="zh-CN" altLang="en-US" sz="6600" spc="6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66370" y="280035"/>
            <a:ext cx="2819400" cy="2247900"/>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497192" y="-301"/>
            <a:ext cx="1068381" cy="82698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66080" y="1128057"/>
            <a:ext cx="3117142" cy="1322070"/>
          </a:xfrm>
          <a:prstGeom prst="rect">
            <a:avLst/>
          </a:prstGeom>
          <a:noFill/>
        </p:spPr>
        <p:txBody>
          <a:bodyPr wrap="square" rtlCol="0">
            <a:spAutoFit/>
          </a:bodyPr>
          <a:lstStyle/>
          <a:p>
            <a:r>
              <a:rPr lang="zh-CN" altLang="en-US" sz="4000" dirty="0" smtClean="0">
                <a:solidFill>
                  <a:schemeClr val="bg1"/>
                </a:solidFill>
                <a:latin typeface="微软雅黑" panose="020B0503020204020204" pitchFamily="34" charset="-122"/>
                <a:ea typeface="微软雅黑" panose="020B0503020204020204" pitchFamily="34" charset="-122"/>
              </a:rPr>
              <a:t>游戏入门</a:t>
            </a:r>
            <a:endParaRPr lang="zh-CN" altLang="en-US" sz="4000" dirty="0" smtClean="0">
              <a:solidFill>
                <a:schemeClr val="bg1"/>
              </a:solidFill>
              <a:latin typeface="微软雅黑" panose="020B0503020204020204" pitchFamily="34" charset="-122"/>
              <a:ea typeface="微软雅黑" panose="020B0503020204020204" pitchFamily="34" charset="-122"/>
            </a:endParaRPr>
          </a:p>
          <a:p>
            <a:endParaRPr lang="en-US" altLang="zh-CN" sz="2000" dirty="0" smtClean="0">
              <a:solidFill>
                <a:schemeClr val="bg1"/>
              </a:solidFill>
              <a:latin typeface="微软雅黑" panose="020B0503020204020204" pitchFamily="34" charset="-122"/>
              <a:ea typeface="微软雅黑" panose="020B0503020204020204" pitchFamily="34" charset="-122"/>
            </a:endParaRPr>
          </a:p>
          <a:p>
            <a:r>
              <a:rPr lang="en-US" altLang="zh-CN" sz="2000" dirty="0" smtClean="0">
                <a:solidFill>
                  <a:schemeClr val="bg1"/>
                </a:solidFill>
                <a:latin typeface="微软雅黑" panose="020B0503020204020204" pitchFamily="34" charset="-122"/>
                <a:ea typeface="微软雅黑" panose="020B0503020204020204" pitchFamily="34" charset="-122"/>
              </a:rPr>
              <a:t>  ——</a:t>
            </a:r>
            <a:r>
              <a:rPr lang="zh-CN" altLang="en-US" sz="2000" dirty="0" smtClean="0">
                <a:solidFill>
                  <a:schemeClr val="bg1"/>
                </a:solidFill>
                <a:latin typeface="微软雅黑" panose="020B0503020204020204" pitchFamily="34" charset="-122"/>
                <a:ea typeface="微软雅黑" panose="020B0503020204020204" pitchFamily="34" charset="-122"/>
              </a:rPr>
              <a:t>游戏中的类与对象</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400800" y="1488440"/>
            <a:ext cx="1838960" cy="368300"/>
          </a:xfrm>
          <a:prstGeom prst="rect">
            <a:avLst/>
          </a:prstGeom>
          <a:noFill/>
        </p:spPr>
        <p:txBody>
          <a:bodyPr wrap="square" rtlCol="0">
            <a:spAutoFit/>
          </a:bodyPr>
          <a:p>
            <a:r>
              <a:rPr lang="zh-CN" altLang="en-US">
                <a:solidFill>
                  <a:schemeClr val="bg1"/>
                </a:solidFill>
                <a:latin typeface="微软雅黑" panose="020B0503020204020204" pitchFamily="34" charset="-122"/>
                <a:ea typeface="微软雅黑" panose="020B0503020204020204" pitchFamily="34" charset="-122"/>
              </a:rPr>
              <a:t>创建角色类</a:t>
            </a:r>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6" name="图片 5" descr="20190921061720_1"/>
          <p:cNvPicPr>
            <a:picLocks noChangeAspect="1"/>
          </p:cNvPicPr>
          <p:nvPr/>
        </p:nvPicPr>
        <p:blipFill>
          <a:blip r:embed="rId2"/>
          <a:stretch>
            <a:fillRect/>
          </a:stretch>
        </p:blipFill>
        <p:spPr>
          <a:xfrm>
            <a:off x="5896610" y="0"/>
            <a:ext cx="6185535" cy="3479800"/>
          </a:xfrm>
          <a:prstGeom prst="rect">
            <a:avLst/>
          </a:prstGeom>
        </p:spPr>
      </p:pic>
      <p:pic>
        <p:nvPicPr>
          <p:cNvPr id="8" name="图片 7" descr="20190921061705_1"/>
          <p:cNvPicPr>
            <a:picLocks noChangeAspect="1"/>
          </p:cNvPicPr>
          <p:nvPr/>
        </p:nvPicPr>
        <p:blipFill>
          <a:blip r:embed="rId3"/>
          <a:stretch>
            <a:fillRect/>
          </a:stretch>
        </p:blipFill>
        <p:spPr>
          <a:xfrm>
            <a:off x="0" y="0"/>
            <a:ext cx="6186170" cy="3480435"/>
          </a:xfrm>
          <a:prstGeom prst="rect">
            <a:avLst/>
          </a:prstGeom>
        </p:spPr>
      </p:pic>
      <p:pic>
        <p:nvPicPr>
          <p:cNvPr id="16" name="图片 15" descr="20190921061733_1"/>
          <p:cNvPicPr>
            <a:picLocks noChangeAspect="1"/>
          </p:cNvPicPr>
          <p:nvPr/>
        </p:nvPicPr>
        <p:blipFill>
          <a:blip r:embed="rId4"/>
          <a:stretch>
            <a:fillRect/>
          </a:stretch>
        </p:blipFill>
        <p:spPr>
          <a:xfrm>
            <a:off x="6007735" y="3378200"/>
            <a:ext cx="6074410" cy="3479800"/>
          </a:xfrm>
          <a:prstGeom prst="rect">
            <a:avLst/>
          </a:prstGeom>
        </p:spPr>
      </p:pic>
      <p:sp>
        <p:nvSpPr>
          <p:cNvPr id="17" name="虚尾箭头 16"/>
          <p:cNvSpPr/>
          <p:nvPr/>
        </p:nvSpPr>
        <p:spPr>
          <a:xfrm rot="5400000">
            <a:off x="8652510" y="3064510"/>
            <a:ext cx="1066800" cy="59944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虚尾箭头 10"/>
          <p:cNvSpPr/>
          <p:nvPr/>
        </p:nvSpPr>
        <p:spPr>
          <a:xfrm>
            <a:off x="5558155" y="1720850"/>
            <a:ext cx="1076325" cy="72898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721360" y="4288790"/>
            <a:ext cx="4348480" cy="1476375"/>
          </a:xfrm>
          <a:prstGeom prst="rect">
            <a:avLst/>
          </a:prstGeom>
          <a:noFill/>
        </p:spPr>
        <p:txBody>
          <a:bodyPr wrap="square" rtlCol="0">
            <a:spAutoFit/>
          </a:bodyPr>
          <a:p>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初识类和对象</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在python中，用变量表示特征，用函数表示技能，因而具有相同特征和技能的一类事物就是‘类’，对象是则是这一类事物中具体的一个。</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00"/>
                                        <p:tgtEl>
                                          <p:spTgt spid="5"/>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700"/>
                                        <p:tgtEl>
                                          <p:spTgt spid="10"/>
                                        </p:tgtEl>
                                      </p:cBhvr>
                                    </p:animEffect>
                                  </p:childTnLst>
                                </p:cTn>
                              </p:par>
                              <p:par>
                                <p:cTn id="11" presetID="10" presetClass="entr" presetSubtype="0" fill="hold" grpId="0" nodeType="withEffect">
                                  <p:stCondLst>
                                    <p:cond delay="7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800"/>
                                        <p:tgtEl>
                                          <p:spTgt spid="9"/>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9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5" grpId="0" bldLvl="0" animBg="1"/>
      <p:bldP spid="10" grpId="0" bldLvl="0" animBg="1"/>
      <p:bldP spid="11" grpId="0" bldLvl="0" animBg="1"/>
      <p:bldP spid="17"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rcRect t="7536" b="7536"/>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 name="文本框 3"/>
          <p:cNvSpPr txBox="1"/>
          <p:nvPr/>
        </p:nvSpPr>
        <p:spPr>
          <a:xfrm>
            <a:off x="776315" y="3751242"/>
            <a:ext cx="3117142" cy="706755"/>
          </a:xfrm>
          <a:prstGeom prst="rect">
            <a:avLst/>
          </a:prstGeom>
          <a:noFill/>
        </p:spPr>
        <p:txBody>
          <a:bodyPr wrap="square" rtlCol="0">
            <a:spAutoFit/>
          </a:bodyPr>
          <a:lstStyle/>
          <a:p>
            <a:r>
              <a:rPr lang="zh-CN" altLang="en-US" sz="4000" dirty="0" smtClean="0">
                <a:solidFill>
                  <a:schemeClr val="bg1"/>
                </a:solidFill>
                <a:latin typeface="微软雅黑" panose="020B0503020204020204" pitchFamily="34" charset="-122"/>
                <a:ea typeface="微软雅黑" panose="020B0503020204020204" pitchFamily="34" charset="-122"/>
              </a:rPr>
              <a:t>三大特征</a:t>
            </a:r>
            <a:endParaRPr lang="zh-CN" altLang="en-US" sz="4000" dirty="0" smtClean="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565429" y="2628175"/>
            <a:ext cx="1538913" cy="1107996"/>
          </a:xfrm>
          <a:prstGeom prst="rect">
            <a:avLst/>
          </a:prstGeom>
          <a:noFill/>
        </p:spPr>
        <p:txBody>
          <a:bodyPr wrap="square" rtlCol="0">
            <a:spAutoFit/>
          </a:bodyPr>
          <a:lstStyle/>
          <a:p>
            <a:r>
              <a:rPr lang="en-US" altLang="zh-CN" sz="6600" spc="600" dirty="0" smtClean="0">
                <a:solidFill>
                  <a:schemeClr val="bg1"/>
                </a:solidFill>
                <a:latin typeface="微软雅黑" panose="020B0503020204020204" pitchFamily="34" charset="-122"/>
                <a:ea typeface="微软雅黑" panose="020B0503020204020204" pitchFamily="34" charset="-122"/>
              </a:rPr>
              <a:t>02</a:t>
            </a:r>
            <a:endParaRPr lang="zh-CN" altLang="en-US" sz="6600" spc="6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685800" y="2305050"/>
            <a:ext cx="2819400" cy="2247900"/>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985507" y="2036144"/>
            <a:ext cx="1068381" cy="82698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6146626" y="1713930"/>
            <a:ext cx="914400" cy="914400"/>
            <a:chOff x="804672" y="2911602"/>
            <a:chExt cx="914400" cy="914400"/>
          </a:xfrm>
        </p:grpSpPr>
        <p:sp>
          <p:nvSpPr>
            <p:cNvPr id="2" name="椭圆 1"/>
            <p:cNvSpPr/>
            <p:nvPr/>
          </p:nvSpPr>
          <p:spPr>
            <a:xfrm>
              <a:off x="804672" y="291160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945037" y="3076413"/>
              <a:ext cx="774035" cy="584775"/>
            </a:xfrm>
            <a:prstGeom prst="rect">
              <a:avLst/>
            </a:prstGeom>
          </p:spPr>
          <p:txBody>
            <a:bodyPr wrap="square">
              <a:spAutoFit/>
            </a:bodyPr>
            <a:p>
              <a:r>
                <a:rPr lang="en-US" altLang="zh-CN" sz="3200" dirty="0" smtClean="0">
                  <a:solidFill>
                    <a:schemeClr val="bg1">
                      <a:lumMod val="95000"/>
                    </a:schemeClr>
                  </a:solidFill>
                  <a:latin typeface="微软雅黑" panose="020B0503020204020204" pitchFamily="34" charset="-122"/>
                  <a:ea typeface="微软雅黑" panose="020B0503020204020204" pitchFamily="34" charset="-122"/>
                </a:rPr>
                <a:t>01</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6146635" y="3235325"/>
            <a:ext cx="914400" cy="914400"/>
            <a:chOff x="3243072" y="2915632"/>
            <a:chExt cx="914400" cy="914400"/>
          </a:xfrm>
        </p:grpSpPr>
        <p:sp>
          <p:nvSpPr>
            <p:cNvPr id="20" name="椭圆 19"/>
            <p:cNvSpPr/>
            <p:nvPr/>
          </p:nvSpPr>
          <p:spPr>
            <a:xfrm>
              <a:off x="3243072" y="291563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nvSpPr>
          <p:spPr>
            <a:xfrm>
              <a:off x="3383437" y="3080444"/>
              <a:ext cx="774035" cy="584775"/>
            </a:xfrm>
            <a:prstGeom prst="rect">
              <a:avLst/>
            </a:prstGeom>
          </p:spPr>
          <p:txBody>
            <a:bodyPr wrap="square">
              <a:spAutoFit/>
            </a:bodyPr>
            <a:p>
              <a:r>
                <a:rPr lang="en-US" altLang="zh-CN" sz="3200" dirty="0" smtClean="0">
                  <a:solidFill>
                    <a:schemeClr val="bg1">
                      <a:lumMod val="95000"/>
                    </a:schemeClr>
                  </a:solidFill>
                  <a:latin typeface="微软雅黑" panose="020B0503020204020204" pitchFamily="34" charset="-122"/>
                  <a:ea typeface="微软雅黑" panose="020B0503020204020204" pitchFamily="34" charset="-122"/>
                </a:rPr>
                <a:t>02</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6146644" y="4658359"/>
            <a:ext cx="914400" cy="914400"/>
            <a:chOff x="6400801" y="2911602"/>
            <a:chExt cx="914400" cy="914400"/>
          </a:xfrm>
        </p:grpSpPr>
        <p:sp>
          <p:nvSpPr>
            <p:cNvPr id="22" name="椭圆 21"/>
            <p:cNvSpPr/>
            <p:nvPr/>
          </p:nvSpPr>
          <p:spPr>
            <a:xfrm>
              <a:off x="6400801" y="291160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6541166" y="3076414"/>
              <a:ext cx="774035" cy="584775"/>
            </a:xfrm>
            <a:prstGeom prst="rect">
              <a:avLst/>
            </a:prstGeom>
          </p:spPr>
          <p:txBody>
            <a:bodyPr wrap="square">
              <a:spAutoFit/>
            </a:bodyPr>
            <a:p>
              <a:r>
                <a:rPr lang="en-US" altLang="zh-CN" sz="3200" dirty="0" smtClean="0">
                  <a:solidFill>
                    <a:schemeClr val="bg1">
                      <a:lumMod val="95000"/>
                    </a:schemeClr>
                  </a:solidFill>
                  <a:latin typeface="微软雅黑" panose="020B0503020204020204" pitchFamily="34" charset="-122"/>
                  <a:ea typeface="微软雅黑" panose="020B0503020204020204" pitchFamily="34" charset="-122"/>
                </a:rPr>
                <a:t>03</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19" name="矩形 18"/>
          <p:cNvSpPr/>
          <p:nvPr/>
        </p:nvSpPr>
        <p:spPr>
          <a:xfrm>
            <a:off x="8225790" y="3401060"/>
            <a:ext cx="2661920" cy="583565"/>
          </a:xfrm>
          <a:prstGeom prst="rect">
            <a:avLst/>
          </a:prstGeom>
        </p:spPr>
        <p:txBody>
          <a:bodyPr wrap="square">
            <a:spAutoFit/>
          </a:bodyPr>
          <a:p>
            <a:r>
              <a:rPr lang="zh-CN" altLang="en-US" sz="3200" dirty="0" smtClean="0">
                <a:solidFill>
                  <a:schemeClr val="tx1"/>
                </a:solidFill>
                <a:latin typeface="微软雅黑" panose="020B0503020204020204" pitchFamily="34" charset="-122"/>
                <a:ea typeface="微软雅黑" panose="020B0503020204020204" pitchFamily="34" charset="-122"/>
              </a:rPr>
              <a:t>继承</a:t>
            </a:r>
            <a:endParaRPr lang="zh-CN" altLang="en-US" sz="3200" dirty="0" smtClean="0">
              <a:solidFill>
                <a:schemeClr val="tx1"/>
              </a:solidFill>
              <a:latin typeface="微软雅黑" panose="020B0503020204020204" pitchFamily="34" charset="-122"/>
              <a:ea typeface="微软雅黑" panose="020B0503020204020204" pitchFamily="34" charset="-122"/>
            </a:endParaRPr>
          </a:p>
        </p:txBody>
      </p:sp>
      <p:sp>
        <p:nvSpPr>
          <p:cNvPr id="12" name="矩形 11"/>
          <p:cNvSpPr/>
          <p:nvPr/>
        </p:nvSpPr>
        <p:spPr>
          <a:xfrm>
            <a:off x="8225790" y="1878965"/>
            <a:ext cx="2661920" cy="583565"/>
          </a:xfrm>
          <a:prstGeom prst="rect">
            <a:avLst/>
          </a:prstGeom>
        </p:spPr>
        <p:txBody>
          <a:bodyPr wrap="square">
            <a:spAutoFit/>
          </a:bodyPr>
          <a:p>
            <a:r>
              <a:rPr lang="zh-CN" altLang="en-US" sz="3200" dirty="0" smtClean="0">
                <a:solidFill>
                  <a:schemeClr val="tx1"/>
                </a:solidFill>
                <a:latin typeface="微软雅黑" panose="020B0503020204020204" pitchFamily="34" charset="-122"/>
                <a:ea typeface="微软雅黑" panose="020B0503020204020204" pitchFamily="34" charset="-122"/>
              </a:rPr>
              <a:t>封装</a:t>
            </a:r>
            <a:endParaRPr lang="zh-CN" altLang="en-US" sz="3200" dirty="0" smtClean="0">
              <a:solidFill>
                <a:schemeClr val="tx1"/>
              </a:solidFill>
              <a:latin typeface="微软雅黑" panose="020B0503020204020204" pitchFamily="34" charset="-122"/>
              <a:ea typeface="微软雅黑" panose="020B0503020204020204" pitchFamily="34" charset="-122"/>
            </a:endParaRPr>
          </a:p>
        </p:txBody>
      </p:sp>
      <p:sp>
        <p:nvSpPr>
          <p:cNvPr id="13" name="矩形 12"/>
          <p:cNvSpPr/>
          <p:nvPr/>
        </p:nvSpPr>
        <p:spPr>
          <a:xfrm>
            <a:off x="8225790" y="4823460"/>
            <a:ext cx="2661920" cy="583565"/>
          </a:xfrm>
          <a:prstGeom prst="rect">
            <a:avLst/>
          </a:prstGeom>
        </p:spPr>
        <p:txBody>
          <a:bodyPr wrap="square">
            <a:spAutoFit/>
          </a:bodyPr>
          <a:p>
            <a:r>
              <a:rPr lang="zh-CN" altLang="en-US" sz="3200" dirty="0" smtClean="0">
                <a:solidFill>
                  <a:schemeClr val="tx1"/>
                </a:solidFill>
                <a:latin typeface="微软雅黑" panose="020B0503020204020204" pitchFamily="34" charset="-122"/>
                <a:ea typeface="微软雅黑" panose="020B0503020204020204" pitchFamily="34" charset="-122"/>
              </a:rPr>
              <a:t>多态</a:t>
            </a:r>
            <a:endParaRPr lang="zh-CN" altLang="en-US" sz="3200" dirty="0" smtClean="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00"/>
                                        <p:tgtEl>
                                          <p:spTgt spid="5"/>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700"/>
                                        <p:tgtEl>
                                          <p:spTgt spid="10"/>
                                        </p:tgtEl>
                                      </p:cBhvr>
                                    </p:animEffect>
                                  </p:childTnLst>
                                </p:cTn>
                              </p:par>
                              <p:par>
                                <p:cTn id="11" presetID="10" presetClass="entr" presetSubtype="0" fill="hold" grpId="0" nodeType="withEffect">
                                  <p:stCondLst>
                                    <p:cond delay="7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800"/>
                                        <p:tgtEl>
                                          <p:spTgt spid="9"/>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900"/>
                                        <p:tgtEl>
                                          <p:spTgt spid="4"/>
                                        </p:tgtEl>
                                      </p:cBhvr>
                                    </p:animEffect>
                                  </p:childTnLst>
                                </p:cTn>
                              </p:par>
                              <p:par>
                                <p:cTn id="17" presetID="42" presetClass="entr" presetSubtype="0" fill="hold" nodeType="withEffect">
                                  <p:stCondLst>
                                    <p:cond delay="1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4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1000" fill="hold"/>
                                        <p:tgtEl>
                                          <p:spTgt spid="2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70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20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20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20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5" grpId="0" animBg="1"/>
      <p:bldP spid="10" grpId="0" animBg="1"/>
      <p:bldP spid="19"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rcRect t="7536" b="7536"/>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矩形 10"/>
          <p:cNvSpPr/>
          <p:nvPr/>
        </p:nvSpPr>
        <p:spPr>
          <a:xfrm>
            <a:off x="0" y="0"/>
            <a:ext cx="12192000" cy="6858000"/>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11760" y="4621530"/>
            <a:ext cx="8700770" cy="902970"/>
          </a:xfrm>
          <a:prstGeom prst="rect">
            <a:avLst/>
          </a:prstGeom>
        </p:spPr>
        <p:txBody>
          <a:bodyPr wrap="square">
            <a:spAutoFit/>
          </a:bodyPr>
          <a:lstStyle/>
          <a:p>
            <a:pPr>
              <a:lnSpc>
                <a:spcPct val="120000"/>
              </a:lnSpc>
            </a:pPr>
            <a:r>
              <a:rPr lang="en-US" altLang="zh-CN" sz="2200" dirty="0">
                <a:solidFill>
                  <a:schemeClr val="bg1">
                    <a:lumMod val="95000"/>
                  </a:schemeClr>
                </a:solidFill>
                <a:latin typeface="微软雅黑" panose="020B0503020204020204" pitchFamily="34" charset="-122"/>
                <a:ea typeface="微软雅黑" panose="020B0503020204020204" pitchFamily="34" charset="-122"/>
              </a:rPr>
              <a:t>【封装】</a:t>
            </a:r>
            <a:endParaRPr lang="en-US" altLang="zh-CN" sz="2200" dirty="0">
              <a:solidFill>
                <a:schemeClr val="bg1">
                  <a:lumMod val="95000"/>
                </a:schemeClr>
              </a:solidFill>
              <a:latin typeface="微软雅黑" panose="020B0503020204020204" pitchFamily="34" charset="-122"/>
              <a:ea typeface="微软雅黑" panose="020B0503020204020204" pitchFamily="34" charset="-122"/>
            </a:endParaRPr>
          </a:p>
          <a:p>
            <a:pPr>
              <a:lnSpc>
                <a:spcPct val="120000"/>
              </a:lnSpc>
            </a:pPr>
            <a:r>
              <a:rPr lang="en-US" altLang="zh-CN" sz="2200" dirty="0">
                <a:solidFill>
                  <a:schemeClr val="bg1">
                    <a:lumMod val="95000"/>
                  </a:schemeClr>
                </a:solidFill>
                <a:latin typeface="微软雅黑" panose="020B0503020204020204" pitchFamily="34" charset="-122"/>
                <a:ea typeface="微软雅黑" panose="020B0503020204020204" pitchFamily="34" charset="-122"/>
              </a:rPr>
              <a:t>隐藏对象的属性和实现细节，仅对外提供公共访问方式。</a:t>
            </a:r>
            <a:endParaRPr lang="en-US" altLang="zh-CN" sz="22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5" name="图片 4" descr="20190921061615_1"/>
          <p:cNvPicPr>
            <a:picLocks noChangeAspect="1"/>
          </p:cNvPicPr>
          <p:nvPr/>
        </p:nvPicPr>
        <p:blipFill>
          <a:blip r:embed="rId2"/>
          <a:stretch>
            <a:fillRect/>
          </a:stretch>
        </p:blipFill>
        <p:spPr>
          <a:xfrm>
            <a:off x="111760" y="162560"/>
            <a:ext cx="7891780" cy="4439285"/>
          </a:xfrm>
          <a:prstGeom prst="rect">
            <a:avLst/>
          </a:prstGeom>
        </p:spPr>
      </p:pic>
      <p:pic>
        <p:nvPicPr>
          <p:cNvPr id="8" name="图片 7" descr="20190921061538_1"/>
          <p:cNvPicPr>
            <a:picLocks noChangeAspect="1"/>
          </p:cNvPicPr>
          <p:nvPr/>
        </p:nvPicPr>
        <p:blipFill>
          <a:blip r:embed="rId3"/>
          <a:stretch>
            <a:fillRect/>
          </a:stretch>
        </p:blipFill>
        <p:spPr>
          <a:xfrm>
            <a:off x="4174490" y="162560"/>
            <a:ext cx="7926070" cy="4458970"/>
          </a:xfrm>
          <a:prstGeom prst="rect">
            <a:avLst/>
          </a:prstGeom>
        </p:spPr>
      </p:pic>
      <p:sp>
        <p:nvSpPr>
          <p:cNvPr id="9" name="文本框 8"/>
          <p:cNvSpPr txBox="1"/>
          <p:nvPr/>
        </p:nvSpPr>
        <p:spPr>
          <a:xfrm>
            <a:off x="243840" y="5674360"/>
            <a:ext cx="5172075" cy="922020"/>
          </a:xfrm>
          <a:prstGeom prst="rect">
            <a:avLst/>
          </a:prstGeom>
          <a:noFill/>
        </p:spPr>
        <p:txBody>
          <a:bodyPr wrap="square" rtlCol="0">
            <a:spAutoFit/>
          </a:bodyPr>
          <a:p>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【封装原则】</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 将不需要对外提供的内容都隐藏起来；</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 把属性都隐藏，提供公共方法对其访问。</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虚尾箭头 12"/>
          <p:cNvSpPr/>
          <p:nvPr/>
        </p:nvSpPr>
        <p:spPr>
          <a:xfrm>
            <a:off x="4866640" y="5979160"/>
            <a:ext cx="2600960" cy="41656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5588000" y="5745480"/>
            <a:ext cx="1005840" cy="368300"/>
          </a:xfrm>
          <a:prstGeom prst="rect">
            <a:avLst/>
          </a:prstGeom>
          <a:noFill/>
        </p:spPr>
        <p:txBody>
          <a:bodyPr wrap="square" rtlCol="0">
            <a:spAutoFit/>
          </a:bodyPr>
          <a:p>
            <a:r>
              <a:rPr lang="zh-CN" altLang="en-US">
                <a:solidFill>
                  <a:srgbClr val="FFFF00"/>
                </a:solidFill>
                <a:latin typeface="微软雅黑" panose="020B0503020204020204" pitchFamily="34" charset="-122"/>
                <a:ea typeface="微软雅黑" panose="020B0503020204020204" pitchFamily="34" charset="-122"/>
              </a:rPr>
              <a:t>体现</a:t>
            </a:r>
            <a:endParaRPr lang="zh-CN" altLang="en-US">
              <a:solidFill>
                <a:srgbClr val="FFFF0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7630160" y="5115560"/>
            <a:ext cx="4297680" cy="1198880"/>
          </a:xfrm>
          <a:prstGeom prst="rect">
            <a:avLst/>
          </a:prstGeom>
          <a:noFill/>
        </p:spPr>
        <p:txBody>
          <a:bodyPr wrap="square" rtlCol="0">
            <a:spAutoFit/>
          </a:bodyPr>
          <a:p>
            <a:r>
              <a:rPr lang="zh-CN" altLang="en-US">
                <a:solidFill>
                  <a:srgbClr val="FF0000"/>
                </a:solidFill>
                <a:latin typeface="微软雅黑" panose="020B0503020204020204" pitchFamily="34" charset="-122"/>
                <a:ea typeface="微软雅黑" panose="020B0503020204020204" pitchFamily="34" charset="-122"/>
              </a:rPr>
              <a:t>一个存档只能添加一个角色</a:t>
            </a:r>
            <a:endParaRPr lang="zh-CN" altLang="en-US">
              <a:solidFill>
                <a:srgbClr val="FF0000"/>
              </a:solidFill>
              <a:latin typeface="微软雅黑" panose="020B0503020204020204" pitchFamily="34" charset="-122"/>
              <a:ea typeface="微软雅黑" panose="020B0503020204020204" pitchFamily="34" charset="-122"/>
            </a:endParaRPr>
          </a:p>
          <a:p>
            <a:endParaRPr lang="zh-CN" altLang="en-US">
              <a:solidFill>
                <a:srgbClr val="FF0000"/>
              </a:solidFill>
              <a:latin typeface="微软雅黑" panose="020B0503020204020204" pitchFamily="34" charset="-122"/>
              <a:ea typeface="微软雅黑" panose="020B0503020204020204" pitchFamily="34" charset="-122"/>
            </a:endParaRPr>
          </a:p>
          <a:p>
            <a:r>
              <a:rPr lang="zh-CN" altLang="en-US">
                <a:solidFill>
                  <a:srgbClr val="FF0000"/>
                </a:solidFill>
                <a:latin typeface="微软雅黑" panose="020B0503020204020204" pitchFamily="34" charset="-122"/>
                <a:ea typeface="微软雅黑" panose="020B0503020204020204" pitchFamily="34" charset="-122"/>
              </a:rPr>
              <a:t>无法随意修改属性，而是依靠等级系统来升级以增强角色的能力</a:t>
            </a:r>
            <a:endParaRPr lang="zh-CN" altLang="en-US">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00" fill="hold"/>
                                        <p:tgtEl>
                                          <p:spTgt spid="22"/>
                                        </p:tgtEl>
                                        <p:attrNameLst>
                                          <p:attrName>ppt_x</p:attrName>
                                        </p:attrNameLst>
                                      </p:cBhvr>
                                      <p:tavLst>
                                        <p:tav tm="0">
                                          <p:val>
                                            <p:strVal val="#ppt_x"/>
                                          </p:val>
                                        </p:tav>
                                        <p:tav tm="100000">
                                          <p:val>
                                            <p:strVal val="#ppt_x"/>
                                          </p:val>
                                        </p:tav>
                                      </p:tavLst>
                                    </p:anim>
                                    <p:anim calcmode="lin" valueType="num">
                                      <p:cBhvr additive="base">
                                        <p:cTn id="8" dur="7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rcRect t="7536" b="7536"/>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矩形 10"/>
          <p:cNvSpPr/>
          <p:nvPr/>
        </p:nvSpPr>
        <p:spPr>
          <a:xfrm>
            <a:off x="0" y="0"/>
            <a:ext cx="12192000" cy="6858000"/>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11760" y="4621530"/>
            <a:ext cx="6689725" cy="1087120"/>
          </a:xfrm>
          <a:prstGeom prst="rect">
            <a:avLst/>
          </a:prstGeom>
        </p:spPr>
        <p:txBody>
          <a:bodyPr wrap="square">
            <a:spAutoFit/>
          </a:bodyPr>
          <a:lstStyle/>
          <a:p>
            <a:pPr>
              <a:lnSpc>
                <a:spcPct val="120000"/>
              </a:lnSpc>
            </a:pPr>
            <a:r>
              <a:rPr lang="en-US" altLang="zh-CN" sz="2200" dirty="0">
                <a:solidFill>
                  <a:schemeClr val="bg1">
                    <a:lumMod val="95000"/>
                  </a:schemeClr>
                </a:solidFill>
                <a:latin typeface="微软雅黑" panose="020B0503020204020204" pitchFamily="34" charset="-122"/>
                <a:ea typeface="微软雅黑" panose="020B0503020204020204" pitchFamily="34" charset="-122"/>
              </a:rPr>
              <a:t>【</a:t>
            </a:r>
            <a:r>
              <a:rPr lang="zh-CN" altLang="en-US" sz="2200" dirty="0">
                <a:solidFill>
                  <a:schemeClr val="bg1">
                    <a:lumMod val="95000"/>
                  </a:schemeClr>
                </a:solidFill>
                <a:latin typeface="微软雅黑" panose="020B0503020204020204" pitchFamily="34" charset="-122"/>
                <a:ea typeface="微软雅黑" panose="020B0503020204020204" pitchFamily="34" charset="-122"/>
              </a:rPr>
              <a:t>继承</a:t>
            </a:r>
            <a:r>
              <a:rPr lang="en-US" altLang="zh-CN" sz="2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2200" dirty="0">
              <a:solidFill>
                <a:schemeClr val="bg1">
                  <a:lumMod val="95000"/>
                </a:schemeClr>
              </a:solidFill>
              <a:latin typeface="微软雅黑" panose="020B0503020204020204" pitchFamily="34" charset="-122"/>
              <a:ea typeface="微软雅黑" panose="020B0503020204020204" pitchFamily="34" charset="-122"/>
            </a:endParaRPr>
          </a:p>
          <a:p>
            <a:pPr>
              <a:lnSpc>
                <a:spcPct val="120000"/>
              </a:lnSpc>
            </a:pPr>
            <a:r>
              <a:rPr lang="en-US" altLang="zh-CN" sz="1600" dirty="0">
                <a:solidFill>
                  <a:schemeClr val="bg1">
                    <a:lumMod val="95000"/>
                  </a:schemeClr>
                </a:solidFill>
                <a:latin typeface="微软雅黑" panose="020B0503020204020204" pitchFamily="34" charset="-122"/>
                <a:ea typeface="微软雅黑" panose="020B0503020204020204" pitchFamily="34" charset="-122"/>
              </a:rPr>
              <a:t>继承是一种创建新类的方式，在python中，新建的类可以继承一个或多个父类，父类又可称为基类或超类，新建的类称为派生类或子类</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43840" y="5708650"/>
            <a:ext cx="5933440" cy="1014730"/>
          </a:xfrm>
          <a:prstGeom prst="rect">
            <a:avLst/>
          </a:prstGeom>
          <a:noFill/>
        </p:spPr>
        <p:txBody>
          <a:bodyPr wrap="square" rtlCol="0">
            <a:spAutoFit/>
          </a:bodyPr>
          <a:p>
            <a:r>
              <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作用</a:t>
            </a:r>
            <a:endPar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隔离客户端代码与功能的实现方式。不是为了代码的复用</a:t>
            </a:r>
            <a:endPar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适用性</a:t>
            </a:r>
            <a:endPar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多个类在概念上是一致的，且需要进行统一的处理。</a:t>
            </a:r>
            <a:endPar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虚尾箭头 12"/>
          <p:cNvSpPr/>
          <p:nvPr/>
        </p:nvSpPr>
        <p:spPr>
          <a:xfrm>
            <a:off x="4866640" y="5979160"/>
            <a:ext cx="2600960" cy="41656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5588000" y="5745480"/>
            <a:ext cx="1005840" cy="368300"/>
          </a:xfrm>
          <a:prstGeom prst="rect">
            <a:avLst/>
          </a:prstGeom>
          <a:noFill/>
        </p:spPr>
        <p:txBody>
          <a:bodyPr wrap="square" rtlCol="0">
            <a:spAutoFit/>
          </a:bodyPr>
          <a:p>
            <a:r>
              <a:rPr lang="zh-CN" altLang="en-US">
                <a:solidFill>
                  <a:srgbClr val="FFFF00"/>
                </a:solidFill>
                <a:latin typeface="微软雅黑" panose="020B0503020204020204" pitchFamily="34" charset="-122"/>
                <a:ea typeface="微软雅黑" panose="020B0503020204020204" pitchFamily="34" charset="-122"/>
              </a:rPr>
              <a:t>体现</a:t>
            </a:r>
            <a:endParaRPr lang="zh-CN" altLang="en-US">
              <a:solidFill>
                <a:srgbClr val="FFFF0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7620000" y="5247005"/>
            <a:ext cx="4297680" cy="1476375"/>
          </a:xfrm>
          <a:prstGeom prst="rect">
            <a:avLst/>
          </a:prstGeom>
          <a:noFill/>
        </p:spPr>
        <p:txBody>
          <a:bodyPr wrap="square" rtlCol="0">
            <a:spAutoFit/>
          </a:bodyPr>
          <a:p>
            <a:r>
              <a:rPr lang="zh-CN" altLang="en-US">
                <a:solidFill>
                  <a:srgbClr val="FF0000"/>
                </a:solidFill>
                <a:latin typeface="微软雅黑" panose="020B0503020204020204" pitchFamily="34" charset="-122"/>
                <a:ea typeface="微软雅黑" panose="020B0503020204020204" pitchFamily="34" charset="-122"/>
              </a:rPr>
              <a:t>角色的能力值只取决于出身属性</a:t>
            </a:r>
            <a:endParaRPr lang="zh-CN" altLang="en-US">
              <a:solidFill>
                <a:srgbClr val="FF0000"/>
              </a:solidFill>
              <a:latin typeface="微软雅黑" panose="020B0503020204020204" pitchFamily="34" charset="-122"/>
              <a:ea typeface="微软雅黑" panose="020B0503020204020204" pitchFamily="34" charset="-122"/>
            </a:endParaRPr>
          </a:p>
          <a:p>
            <a:endParaRPr lang="zh-CN" altLang="en-US">
              <a:solidFill>
                <a:srgbClr val="FF0000"/>
              </a:solidFill>
              <a:latin typeface="微软雅黑" panose="020B0503020204020204" pitchFamily="34" charset="-122"/>
              <a:ea typeface="微软雅黑" panose="020B0503020204020204" pitchFamily="34" charset="-122"/>
            </a:endParaRPr>
          </a:p>
          <a:p>
            <a:r>
              <a:rPr lang="zh-CN" altLang="en-US">
                <a:solidFill>
                  <a:srgbClr val="FF0000"/>
                </a:solidFill>
                <a:latin typeface="微软雅黑" panose="020B0503020204020204" pitchFamily="34" charset="-122"/>
                <a:ea typeface="微软雅黑" panose="020B0503020204020204" pitchFamily="34" charset="-122"/>
              </a:rPr>
              <a:t>其它</a:t>
            </a:r>
            <a:r>
              <a:rPr lang="zh-CN" altLang="en-US">
                <a:solidFill>
                  <a:srgbClr val="FF0000"/>
                </a:solidFill>
                <a:latin typeface="微软雅黑" panose="020B0503020204020204" pitchFamily="34" charset="-122"/>
                <a:ea typeface="微软雅黑" panose="020B0503020204020204" pitchFamily="34" charset="-122"/>
              </a:rPr>
              <a:t>属性的修改不会改变角色的能力值</a:t>
            </a:r>
            <a:endParaRPr lang="zh-CN" altLang="en-US">
              <a:solidFill>
                <a:srgbClr val="FF0000"/>
              </a:solidFill>
              <a:latin typeface="微软雅黑" panose="020B0503020204020204" pitchFamily="34" charset="-122"/>
              <a:ea typeface="微软雅黑" panose="020B0503020204020204" pitchFamily="34" charset="-122"/>
            </a:endParaRPr>
          </a:p>
          <a:p>
            <a:r>
              <a:rPr lang="zh-CN" altLang="en-US">
                <a:solidFill>
                  <a:srgbClr val="FF0000"/>
                </a:solidFill>
                <a:latin typeface="微软雅黑" panose="020B0503020204020204" pitchFamily="34" charset="-122"/>
                <a:ea typeface="微软雅黑" panose="020B0503020204020204" pitchFamily="34" charset="-122"/>
              </a:rPr>
              <a:t>（</a:t>
            </a:r>
            <a:r>
              <a:rPr lang="zh-CN" altLang="en-US" sz="1600">
                <a:solidFill>
                  <a:srgbClr val="FF0000"/>
                </a:solidFill>
                <a:latin typeface="微软雅黑" panose="020B0503020204020204" pitchFamily="34" charset="-122"/>
                <a:ea typeface="微软雅黑" panose="020B0503020204020204" pitchFamily="34" charset="-122"/>
              </a:rPr>
              <a:t>年轻骑士和老年骑士能力相同，都继承了骑士的属性</a:t>
            </a:r>
            <a:r>
              <a:rPr lang="zh-CN" altLang="en-US">
                <a:solidFill>
                  <a:srgbClr val="FF0000"/>
                </a:solidFill>
                <a:latin typeface="微软雅黑" panose="020B0503020204020204" pitchFamily="34" charset="-122"/>
                <a:ea typeface="微软雅黑" panose="020B0503020204020204" pitchFamily="34" charset="-122"/>
              </a:rPr>
              <a:t>）</a:t>
            </a:r>
            <a:endParaRPr lang="zh-CN" altLang="en-US">
              <a:solidFill>
                <a:srgbClr val="FF0000"/>
              </a:solidFill>
              <a:latin typeface="微软雅黑" panose="020B0503020204020204" pitchFamily="34" charset="-122"/>
              <a:ea typeface="微软雅黑" panose="020B0503020204020204" pitchFamily="34" charset="-122"/>
            </a:endParaRPr>
          </a:p>
        </p:txBody>
      </p:sp>
      <p:pic>
        <p:nvPicPr>
          <p:cNvPr id="2" name="图片 1" descr="20190921061605_1"/>
          <p:cNvPicPr>
            <a:picLocks noChangeAspect="1"/>
          </p:cNvPicPr>
          <p:nvPr/>
        </p:nvPicPr>
        <p:blipFill>
          <a:blip r:embed="rId2"/>
          <a:stretch>
            <a:fillRect/>
          </a:stretch>
        </p:blipFill>
        <p:spPr>
          <a:xfrm>
            <a:off x="243840" y="162560"/>
            <a:ext cx="7926705" cy="4458970"/>
          </a:xfrm>
          <a:prstGeom prst="rect">
            <a:avLst/>
          </a:prstGeom>
        </p:spPr>
      </p:pic>
      <p:pic>
        <p:nvPicPr>
          <p:cNvPr id="8" name="图片 7" descr="20190921061538_1"/>
          <p:cNvPicPr>
            <a:picLocks noChangeAspect="1"/>
          </p:cNvPicPr>
          <p:nvPr/>
        </p:nvPicPr>
        <p:blipFill>
          <a:blip r:embed="rId3"/>
          <a:stretch>
            <a:fillRect/>
          </a:stretch>
        </p:blipFill>
        <p:spPr>
          <a:xfrm>
            <a:off x="4174490" y="162560"/>
            <a:ext cx="7926070" cy="44589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00" fill="hold"/>
                                        <p:tgtEl>
                                          <p:spTgt spid="22"/>
                                        </p:tgtEl>
                                        <p:attrNameLst>
                                          <p:attrName>ppt_x</p:attrName>
                                        </p:attrNameLst>
                                      </p:cBhvr>
                                      <p:tavLst>
                                        <p:tav tm="0">
                                          <p:val>
                                            <p:strVal val="#ppt_x"/>
                                          </p:val>
                                        </p:tav>
                                        <p:tav tm="100000">
                                          <p:val>
                                            <p:strVal val="#ppt_x"/>
                                          </p:val>
                                        </p:tav>
                                      </p:tavLst>
                                    </p:anim>
                                    <p:anim calcmode="lin" valueType="num">
                                      <p:cBhvr additive="base">
                                        <p:cTn id="8" dur="7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rcRect t="7536" b="7536"/>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矩形 10"/>
          <p:cNvSpPr/>
          <p:nvPr/>
        </p:nvSpPr>
        <p:spPr>
          <a:xfrm>
            <a:off x="0" y="0"/>
            <a:ext cx="12192000" cy="6858000"/>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20190921061849_1"/>
          <p:cNvPicPr>
            <a:picLocks noChangeAspect="1"/>
          </p:cNvPicPr>
          <p:nvPr/>
        </p:nvPicPr>
        <p:blipFill>
          <a:blip r:embed="rId2"/>
          <a:stretch>
            <a:fillRect/>
          </a:stretch>
        </p:blipFill>
        <p:spPr>
          <a:xfrm>
            <a:off x="111760" y="0"/>
            <a:ext cx="10058400" cy="5657850"/>
          </a:xfrm>
          <a:prstGeom prst="rect">
            <a:avLst/>
          </a:prstGeom>
        </p:spPr>
      </p:pic>
      <p:pic>
        <p:nvPicPr>
          <p:cNvPr id="3" name="图片 2" descr="20190921063059_1"/>
          <p:cNvPicPr>
            <a:picLocks noChangeAspect="1"/>
          </p:cNvPicPr>
          <p:nvPr/>
        </p:nvPicPr>
        <p:blipFill>
          <a:blip r:embed="rId3"/>
          <a:stretch>
            <a:fillRect/>
          </a:stretch>
        </p:blipFill>
        <p:spPr>
          <a:xfrm>
            <a:off x="4211320" y="2368550"/>
            <a:ext cx="7980680" cy="4489450"/>
          </a:xfrm>
          <a:prstGeom prst="rect">
            <a:avLst/>
          </a:prstGeom>
        </p:spPr>
      </p:pic>
      <p:cxnSp>
        <p:nvCxnSpPr>
          <p:cNvPr id="5" name="直接箭头连接符 4"/>
          <p:cNvCxnSpPr/>
          <p:nvPr/>
        </p:nvCxnSpPr>
        <p:spPr>
          <a:xfrm flipV="1">
            <a:off x="2325370" y="3479800"/>
            <a:ext cx="2367280" cy="57912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6" name="圆角矩形 5"/>
          <p:cNvSpPr/>
          <p:nvPr/>
        </p:nvSpPr>
        <p:spPr>
          <a:xfrm>
            <a:off x="4692650" y="3195320"/>
            <a:ext cx="1280160" cy="467360"/>
          </a:xfrm>
          <a:prstGeom prst="roundRect">
            <a:avLst/>
          </a:prstGeom>
          <a:noFill/>
          <a:ln w="28575" cmpd="sng">
            <a:solidFill>
              <a:srgbClr val="FF0000"/>
            </a:solidFill>
            <a:prstDash val="solid"/>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cxnSp>
        <p:nvCxnSpPr>
          <p:cNvPr id="10" name="直接箭头连接符 9"/>
          <p:cNvCxnSpPr/>
          <p:nvPr/>
        </p:nvCxnSpPr>
        <p:spPr>
          <a:xfrm>
            <a:off x="1588770" y="5029835"/>
            <a:ext cx="2951480" cy="71564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12" name="圆角矩形 11"/>
          <p:cNvSpPr/>
          <p:nvPr/>
        </p:nvSpPr>
        <p:spPr>
          <a:xfrm>
            <a:off x="4631690" y="5278120"/>
            <a:ext cx="2183765" cy="924560"/>
          </a:xfrm>
          <a:prstGeom prst="roundRect">
            <a:avLst/>
          </a:prstGeom>
          <a:noFill/>
          <a:ln w="28575" cmpd="sng">
            <a:solidFill>
              <a:srgbClr val="FF0000"/>
            </a:solidFill>
            <a:prstDash val="solid"/>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cxnSp>
        <p:nvCxnSpPr>
          <p:cNvPr id="14" name="直接箭头连接符 13"/>
          <p:cNvCxnSpPr/>
          <p:nvPr/>
        </p:nvCxnSpPr>
        <p:spPr>
          <a:xfrm flipV="1">
            <a:off x="862330" y="4028440"/>
            <a:ext cx="3860800" cy="41719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17" name="圆角矩形 16"/>
          <p:cNvSpPr/>
          <p:nvPr/>
        </p:nvSpPr>
        <p:spPr>
          <a:xfrm>
            <a:off x="4692650" y="3810000"/>
            <a:ext cx="1280160" cy="467360"/>
          </a:xfrm>
          <a:prstGeom prst="roundRect">
            <a:avLst/>
          </a:prstGeom>
          <a:noFill/>
          <a:ln w="28575" cmpd="sng">
            <a:solidFill>
              <a:srgbClr val="FF0000"/>
            </a:solidFill>
            <a:prstDash val="solid"/>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cxnSp>
        <p:nvCxnSpPr>
          <p:cNvPr id="18" name="直接箭头连接符 17"/>
          <p:cNvCxnSpPr/>
          <p:nvPr/>
        </p:nvCxnSpPr>
        <p:spPr>
          <a:xfrm flipV="1">
            <a:off x="1593850" y="2921000"/>
            <a:ext cx="30480" cy="9347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974090" y="2552700"/>
            <a:ext cx="1351280" cy="368300"/>
          </a:xfrm>
          <a:prstGeom prst="rect">
            <a:avLst/>
          </a:prstGeom>
          <a:noFill/>
        </p:spPr>
        <p:txBody>
          <a:bodyPr wrap="square" rtlCol="0">
            <a:spAutoFit/>
          </a:bodyPr>
          <a:p>
            <a:r>
              <a:rPr lang="zh-CN" altLang="en-US">
                <a:solidFill>
                  <a:schemeClr val="bg1"/>
                </a:solidFill>
                <a:latin typeface="微软雅黑" panose="020B0503020204020204" pitchFamily="34" charset="-122"/>
                <a:ea typeface="微软雅黑" panose="020B0503020204020204" pitchFamily="34" charset="-122"/>
              </a:rPr>
              <a:t>需单独记忆</a:t>
            </a:r>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21" name="图片 20" descr="20190921063041_1"/>
          <p:cNvPicPr>
            <a:picLocks noChangeAspect="1"/>
          </p:cNvPicPr>
          <p:nvPr/>
        </p:nvPicPr>
        <p:blipFill>
          <a:blip r:embed="rId4"/>
          <a:stretch>
            <a:fillRect/>
          </a:stretch>
        </p:blipFill>
        <p:spPr>
          <a:xfrm>
            <a:off x="7962900" y="-10160"/>
            <a:ext cx="4229100" cy="2378710"/>
          </a:xfrm>
          <a:prstGeom prst="rect">
            <a:avLst/>
          </a:prstGeom>
        </p:spPr>
      </p:pic>
      <p:cxnSp>
        <p:nvCxnSpPr>
          <p:cNvPr id="23" name="直接箭头连接符 22"/>
          <p:cNvCxnSpPr/>
          <p:nvPr/>
        </p:nvCxnSpPr>
        <p:spPr>
          <a:xfrm flipH="1">
            <a:off x="5059680" y="1158240"/>
            <a:ext cx="3759200" cy="1615440"/>
          </a:xfrm>
          <a:prstGeom prst="straightConnector1">
            <a:avLst/>
          </a:prstGeom>
          <a:ln w="539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7101840" y="2000250"/>
            <a:ext cx="1625600" cy="368300"/>
          </a:xfrm>
          <a:prstGeom prst="rect">
            <a:avLst/>
          </a:prstGeom>
          <a:noFill/>
        </p:spPr>
        <p:txBody>
          <a:bodyPr wrap="square" rtlCol="0">
            <a:spAutoFit/>
          </a:bodyPr>
          <a:p>
            <a:r>
              <a:rPr lang="zh-CN" altLang="en-US">
                <a:solidFill>
                  <a:srgbClr val="FF0000"/>
                </a:solidFill>
                <a:latin typeface="微软雅黑" panose="020B0503020204020204" pitchFamily="34" charset="-122"/>
                <a:ea typeface="微软雅黑" panose="020B0503020204020204" pitchFamily="34" charset="-122"/>
              </a:rPr>
              <a:t>封装</a:t>
            </a:r>
            <a:endParaRPr lang="zh-CN" altLang="en-US">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P spid="12" grpId="0" bldLvl="0" animBg="1"/>
      <p:bldP spid="12" grpId="1" animBg="1"/>
      <p:bldP spid="17" grpId="0" bldLvl="0" animBg="1"/>
      <p:bldP spid="1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rcRect t="7536" b="7536"/>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矩形 10"/>
          <p:cNvSpPr/>
          <p:nvPr/>
        </p:nvSpPr>
        <p:spPr>
          <a:xfrm>
            <a:off x="0" y="0"/>
            <a:ext cx="12192000" cy="6858000"/>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25120" y="4652010"/>
            <a:ext cx="6689725" cy="791845"/>
          </a:xfrm>
          <a:prstGeom prst="rect">
            <a:avLst/>
          </a:prstGeom>
        </p:spPr>
        <p:txBody>
          <a:bodyPr wrap="square">
            <a:spAutoFit/>
          </a:bodyPr>
          <a:lstStyle/>
          <a:p>
            <a:pPr>
              <a:lnSpc>
                <a:spcPct val="120000"/>
              </a:lnSpc>
            </a:pPr>
            <a:r>
              <a:rPr lang="en-US" altLang="zh-CN" sz="2200" dirty="0">
                <a:solidFill>
                  <a:schemeClr val="bg1">
                    <a:lumMod val="95000"/>
                  </a:schemeClr>
                </a:solidFill>
                <a:latin typeface="微软雅黑" panose="020B0503020204020204" pitchFamily="34" charset="-122"/>
                <a:ea typeface="微软雅黑" panose="020B0503020204020204" pitchFamily="34" charset="-122"/>
              </a:rPr>
              <a:t>【</a:t>
            </a:r>
            <a:r>
              <a:rPr lang="zh-CN" altLang="en-US" sz="2200" dirty="0">
                <a:solidFill>
                  <a:schemeClr val="bg1">
                    <a:lumMod val="95000"/>
                  </a:schemeClr>
                </a:solidFill>
                <a:latin typeface="微软雅黑" panose="020B0503020204020204" pitchFamily="34" charset="-122"/>
                <a:ea typeface="微软雅黑" panose="020B0503020204020204" pitchFamily="34" charset="-122"/>
              </a:rPr>
              <a:t>多态</a:t>
            </a:r>
            <a:r>
              <a:rPr lang="en-US" altLang="zh-CN" sz="2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2200" dirty="0">
              <a:solidFill>
                <a:schemeClr val="bg1">
                  <a:lumMod val="95000"/>
                </a:schemeClr>
              </a:solidFill>
              <a:latin typeface="微软雅黑" panose="020B0503020204020204" pitchFamily="34" charset="-122"/>
              <a:ea typeface="微软雅黑" panose="020B0503020204020204" pitchFamily="34" charset="-122"/>
            </a:endParaRPr>
          </a:p>
          <a:p>
            <a:pPr>
              <a:lnSpc>
                <a:spcPct val="120000"/>
              </a:lnSpc>
            </a:pPr>
            <a:r>
              <a:rPr lang="en-US" altLang="zh-CN" sz="1600" dirty="0">
                <a:solidFill>
                  <a:schemeClr val="bg1">
                    <a:lumMod val="95000"/>
                  </a:schemeClr>
                </a:solidFill>
                <a:latin typeface="微软雅黑" panose="020B0503020204020204" pitchFamily="34" charset="-122"/>
                <a:ea typeface="微软雅黑" panose="020B0503020204020204" pitchFamily="34" charset="-122"/>
              </a:rPr>
              <a:t>多态指的是一类事物有多种形态</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25120" y="5443855"/>
            <a:ext cx="7223125" cy="1383665"/>
          </a:xfrm>
          <a:prstGeom prst="rect">
            <a:avLst/>
          </a:prstGeom>
          <a:noFill/>
        </p:spPr>
        <p:txBody>
          <a:bodyPr wrap="square" rtlCol="0">
            <a:spAutoFit/>
          </a:bodyPr>
          <a:p>
            <a:r>
              <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定义</a:t>
            </a:r>
            <a:endPar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父类的同一种动作或者行为，在不同的子类上有不同的实现。（调父类执行子类）</a:t>
            </a:r>
            <a:endPar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作用</a:t>
            </a:r>
            <a:endPar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1.继承将相关概念的共性进行抽象，多态在共性的基础上，体现类型的个性化（一个行为有不同的实现）。</a:t>
            </a:r>
            <a:endPar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2.增强程序扩展性，体现开闭原则。</a:t>
            </a:r>
            <a:endPar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重写</a:t>
            </a:r>
            <a:endPar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子类实现了父类中相同的方法（方法名、参数），在调用该方法时，实际调用的是子类的方法。</a:t>
            </a:r>
            <a:endPar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虚尾箭头 12"/>
          <p:cNvSpPr/>
          <p:nvPr/>
        </p:nvSpPr>
        <p:spPr>
          <a:xfrm>
            <a:off x="6878320" y="5443855"/>
            <a:ext cx="1270000" cy="41656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7142480" y="5227320"/>
            <a:ext cx="1005840" cy="368300"/>
          </a:xfrm>
          <a:prstGeom prst="rect">
            <a:avLst/>
          </a:prstGeom>
          <a:noFill/>
        </p:spPr>
        <p:txBody>
          <a:bodyPr wrap="square" rtlCol="0">
            <a:spAutoFit/>
          </a:bodyPr>
          <a:p>
            <a:r>
              <a:rPr lang="zh-CN" altLang="en-US">
                <a:solidFill>
                  <a:srgbClr val="FFFF00"/>
                </a:solidFill>
                <a:latin typeface="微软雅黑" panose="020B0503020204020204" pitchFamily="34" charset="-122"/>
                <a:ea typeface="微软雅黑" panose="020B0503020204020204" pitchFamily="34" charset="-122"/>
              </a:rPr>
              <a:t>体现</a:t>
            </a:r>
            <a:endParaRPr lang="zh-CN" altLang="en-US">
              <a:solidFill>
                <a:srgbClr val="FFFF00"/>
              </a:solidFill>
              <a:latin typeface="微软雅黑" panose="020B0503020204020204" pitchFamily="34" charset="-122"/>
              <a:ea typeface="微软雅黑" panose="020B0503020204020204" pitchFamily="34" charset="-122"/>
            </a:endParaRPr>
          </a:p>
        </p:txBody>
      </p:sp>
      <p:pic>
        <p:nvPicPr>
          <p:cNvPr id="2" name="图片 1" descr="20190921062753_1"/>
          <p:cNvPicPr>
            <a:picLocks noChangeAspect="1"/>
          </p:cNvPicPr>
          <p:nvPr/>
        </p:nvPicPr>
        <p:blipFill>
          <a:blip r:embed="rId2"/>
          <a:stretch>
            <a:fillRect/>
          </a:stretch>
        </p:blipFill>
        <p:spPr>
          <a:xfrm>
            <a:off x="325120" y="0"/>
            <a:ext cx="8270240" cy="4652010"/>
          </a:xfrm>
          <a:prstGeom prst="rect">
            <a:avLst/>
          </a:prstGeom>
        </p:spPr>
      </p:pic>
      <p:sp>
        <p:nvSpPr>
          <p:cNvPr id="3" name="文本框 2"/>
          <p:cNvSpPr txBox="1"/>
          <p:nvPr/>
        </p:nvSpPr>
        <p:spPr>
          <a:xfrm>
            <a:off x="9580880" y="0"/>
            <a:ext cx="1960880" cy="398780"/>
          </a:xfrm>
          <a:prstGeom prst="rect">
            <a:avLst/>
          </a:prstGeom>
          <a:noFill/>
        </p:spPr>
        <p:txBody>
          <a:bodyPr wrap="square" rtlCol="0">
            <a:spAutoFit/>
          </a:bodyPr>
          <a:p>
            <a:r>
              <a:rPr lang="zh-CN" altLang="en-US" sz="2000">
                <a:solidFill>
                  <a:schemeClr val="bg1"/>
                </a:solidFill>
                <a:latin typeface="微软雅黑" panose="020B0503020204020204" pitchFamily="34" charset="-122"/>
                <a:ea typeface="微软雅黑" panose="020B0503020204020204" pitchFamily="34" charset="-122"/>
              </a:rPr>
              <a:t>行为：轻攻击</a:t>
            </a: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595360" y="756920"/>
            <a:ext cx="1960880" cy="368300"/>
          </a:xfrm>
          <a:prstGeom prst="rect">
            <a:avLst/>
          </a:prstGeom>
          <a:noFill/>
        </p:spPr>
        <p:txBody>
          <a:bodyPr wrap="square" rtlCol="0">
            <a:spAutoFit/>
          </a:bodyPr>
          <a:p>
            <a:r>
              <a:rPr lang="zh-CN" altLang="en-US">
                <a:solidFill>
                  <a:schemeClr val="bg1"/>
                </a:solidFill>
                <a:latin typeface="微软雅黑" panose="020B0503020204020204" pitchFamily="34" charset="-122"/>
                <a:ea typeface="微软雅黑" panose="020B0503020204020204" pitchFamily="34" charset="-122"/>
              </a:rPr>
              <a:t>武器类：长剑</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0556240" y="756920"/>
            <a:ext cx="1960880" cy="368300"/>
          </a:xfrm>
          <a:prstGeom prst="rect">
            <a:avLst/>
          </a:prstGeom>
          <a:noFill/>
        </p:spPr>
        <p:txBody>
          <a:bodyPr wrap="square" rtlCol="0">
            <a:spAutoFit/>
          </a:bodyPr>
          <a:p>
            <a:r>
              <a:rPr lang="zh-CN" altLang="en-US">
                <a:solidFill>
                  <a:srgbClr val="002060"/>
                </a:solidFill>
                <a:latin typeface="微软雅黑" panose="020B0503020204020204" pitchFamily="34" charset="-122"/>
                <a:ea typeface="微软雅黑" panose="020B0503020204020204" pitchFamily="34" charset="-122"/>
              </a:rPr>
              <a:t>武器类：法杖</a:t>
            </a:r>
            <a:endParaRPr lang="zh-CN" altLang="en-US">
              <a:solidFill>
                <a:srgbClr val="002060"/>
              </a:solidFill>
              <a:latin typeface="微软雅黑" panose="020B0503020204020204" pitchFamily="34" charset="-122"/>
              <a:ea typeface="微软雅黑" panose="020B0503020204020204" pitchFamily="34" charset="-122"/>
            </a:endParaRPr>
          </a:p>
        </p:txBody>
      </p:sp>
      <p:cxnSp>
        <p:nvCxnSpPr>
          <p:cNvPr id="6" name="直接箭头连接符 5"/>
          <p:cNvCxnSpPr/>
          <p:nvPr/>
        </p:nvCxnSpPr>
        <p:spPr>
          <a:xfrm flipH="1">
            <a:off x="9935210" y="398780"/>
            <a:ext cx="355600" cy="3479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10744200" y="398780"/>
            <a:ext cx="299720" cy="35814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9418320" y="1285240"/>
            <a:ext cx="0" cy="52832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11277600" y="1285240"/>
            <a:ext cx="0" cy="6273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732520" y="2075180"/>
            <a:ext cx="1371600" cy="368300"/>
          </a:xfrm>
          <a:prstGeom prst="rect">
            <a:avLst/>
          </a:prstGeom>
          <a:noFill/>
        </p:spPr>
        <p:txBody>
          <a:bodyPr wrap="square" rtlCol="0">
            <a:spAutoFit/>
          </a:bodyPr>
          <a:p>
            <a:r>
              <a:rPr lang="zh-CN" altLang="en-US">
                <a:solidFill>
                  <a:schemeClr val="bg1"/>
                </a:solidFill>
                <a:latin typeface="微软雅黑" panose="020B0503020204020204" pitchFamily="34" charset="-122"/>
                <a:ea typeface="微软雅黑" panose="020B0503020204020204" pitchFamily="34" charset="-122"/>
              </a:rPr>
              <a:t>普通轻攻击</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0474960" y="2075180"/>
            <a:ext cx="1753235" cy="645160"/>
          </a:xfrm>
          <a:prstGeom prst="rect">
            <a:avLst/>
          </a:prstGeom>
          <a:noFill/>
        </p:spPr>
        <p:txBody>
          <a:bodyPr wrap="square" rtlCol="0">
            <a:spAutoFit/>
          </a:bodyPr>
          <a:p>
            <a:r>
              <a:rPr lang="zh-CN" altLang="en-US">
                <a:solidFill>
                  <a:srgbClr val="002060"/>
                </a:solidFill>
                <a:latin typeface="微软雅黑" panose="020B0503020204020204" pitchFamily="34" charset="-122"/>
                <a:ea typeface="微软雅黑" panose="020B0503020204020204" pitchFamily="34" charset="-122"/>
              </a:rPr>
              <a:t>调用：法术类（灵魂箭</a:t>
            </a:r>
            <a:r>
              <a:rPr lang="zh-CN" altLang="en-US">
                <a:solidFill>
                  <a:srgbClr val="002060"/>
                </a:solidFill>
                <a:latin typeface="微软雅黑" panose="020B0503020204020204" pitchFamily="34" charset="-122"/>
                <a:ea typeface="微软雅黑" panose="020B0503020204020204" pitchFamily="34" charset="-122"/>
              </a:rPr>
              <a:t>）</a:t>
            </a:r>
            <a:endParaRPr lang="zh-CN" altLang="en-US">
              <a:solidFill>
                <a:srgbClr val="002060"/>
              </a:solidFill>
              <a:latin typeface="微软雅黑" panose="020B0503020204020204" pitchFamily="34" charset="-122"/>
              <a:ea typeface="微软雅黑" panose="020B0503020204020204" pitchFamily="34" charset="-122"/>
            </a:endParaRPr>
          </a:p>
        </p:txBody>
      </p:sp>
      <p:cxnSp>
        <p:nvCxnSpPr>
          <p:cNvPr id="19" name="直接箭头连接符 18"/>
          <p:cNvCxnSpPr/>
          <p:nvPr/>
        </p:nvCxnSpPr>
        <p:spPr>
          <a:xfrm flipH="1">
            <a:off x="11277600" y="2801620"/>
            <a:ext cx="10160" cy="62992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0543540" y="3596640"/>
            <a:ext cx="1615440" cy="368300"/>
          </a:xfrm>
          <a:prstGeom prst="rect">
            <a:avLst/>
          </a:prstGeom>
          <a:noFill/>
        </p:spPr>
        <p:txBody>
          <a:bodyPr wrap="square" rtlCol="0">
            <a:spAutoFit/>
          </a:bodyPr>
          <a:p>
            <a:r>
              <a:rPr lang="zh-CN" altLang="en-US">
                <a:solidFill>
                  <a:srgbClr val="002060"/>
                </a:solidFill>
                <a:latin typeface="微软雅黑" panose="020B0503020204020204" pitchFamily="34" charset="-122"/>
                <a:ea typeface="微软雅黑" panose="020B0503020204020204" pitchFamily="34" charset="-122"/>
              </a:rPr>
              <a:t>射出灵魂箭</a:t>
            </a:r>
            <a:endParaRPr lang="zh-CN" altLang="en-US">
              <a:solidFill>
                <a:srgbClr val="002060"/>
              </a:solidFill>
              <a:latin typeface="微软雅黑" panose="020B0503020204020204" pitchFamily="34" charset="-122"/>
              <a:ea typeface="微软雅黑" panose="020B0503020204020204" pitchFamily="34" charset="-122"/>
            </a:endParaRPr>
          </a:p>
        </p:txBody>
      </p:sp>
      <p:cxnSp>
        <p:nvCxnSpPr>
          <p:cNvPr id="21" name="直接箭头连接符 20"/>
          <p:cNvCxnSpPr/>
          <p:nvPr/>
        </p:nvCxnSpPr>
        <p:spPr>
          <a:xfrm>
            <a:off x="1524000" y="2443480"/>
            <a:ext cx="10160" cy="579120"/>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076960" y="2075180"/>
            <a:ext cx="1209040" cy="368300"/>
          </a:xfrm>
          <a:prstGeom prst="rect">
            <a:avLst/>
          </a:prstGeom>
          <a:noFill/>
        </p:spPr>
        <p:txBody>
          <a:bodyPr wrap="square" rtlCol="0">
            <a:spAutoFit/>
          </a:bodyPr>
          <a:p>
            <a:r>
              <a:rPr lang="zh-CN" altLang="en-US">
                <a:solidFill>
                  <a:srgbClr val="00B0F0"/>
                </a:solidFill>
                <a:latin typeface="微软雅黑" panose="020B0503020204020204" pitchFamily="34" charset="-122"/>
                <a:ea typeface="微软雅黑" panose="020B0503020204020204" pitchFamily="34" charset="-122"/>
              </a:rPr>
              <a:t>法术类</a:t>
            </a:r>
            <a:endParaRPr lang="zh-CN" altLang="en-US">
              <a:solidFill>
                <a:srgbClr val="00B0F0"/>
              </a:solidFill>
              <a:latin typeface="微软雅黑" panose="020B0503020204020204" pitchFamily="34" charset="-122"/>
              <a:ea typeface="微软雅黑" panose="020B0503020204020204" pitchFamily="34" charset="-122"/>
            </a:endParaRPr>
          </a:p>
        </p:txBody>
      </p:sp>
      <p:cxnSp>
        <p:nvCxnSpPr>
          <p:cNvPr id="24" name="直接箭头连接符 23"/>
          <p:cNvCxnSpPr/>
          <p:nvPr/>
        </p:nvCxnSpPr>
        <p:spPr>
          <a:xfrm flipH="1">
            <a:off x="2067560" y="3573780"/>
            <a:ext cx="624840" cy="22860"/>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25120" y="2870200"/>
            <a:ext cx="1209040" cy="306705"/>
          </a:xfrm>
          <a:prstGeom prst="rect">
            <a:avLst/>
          </a:prstGeom>
          <a:noFill/>
        </p:spPr>
        <p:txBody>
          <a:bodyPr wrap="square" rtlCol="0">
            <a:spAutoFit/>
          </a:bodyPr>
          <a:p>
            <a:r>
              <a:rPr lang="zh-CN" altLang="en-US" sz="1400">
                <a:solidFill>
                  <a:srgbClr val="00B0F0"/>
                </a:solidFill>
                <a:latin typeface="微软雅黑" panose="020B0503020204020204" pitchFamily="34" charset="-122"/>
                <a:ea typeface="微软雅黑" panose="020B0503020204020204" pitchFamily="34" charset="-122"/>
              </a:rPr>
              <a:t>左手武器类</a:t>
            </a:r>
            <a:endParaRPr lang="zh-CN" altLang="en-US" sz="1400">
              <a:solidFill>
                <a:srgbClr val="00B0F0"/>
              </a:solidFill>
              <a:latin typeface="微软雅黑" panose="020B0503020204020204" pitchFamily="34" charset="-122"/>
              <a:ea typeface="微软雅黑" panose="020B0503020204020204" pitchFamily="34" charset="-122"/>
            </a:endParaRPr>
          </a:p>
        </p:txBody>
      </p:sp>
      <p:cxnSp>
        <p:nvCxnSpPr>
          <p:cNvPr id="27" name="直接箭头连接符 26"/>
          <p:cNvCxnSpPr/>
          <p:nvPr/>
        </p:nvCxnSpPr>
        <p:spPr>
          <a:xfrm>
            <a:off x="853440" y="3073400"/>
            <a:ext cx="45720" cy="426720"/>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2692400" y="3431540"/>
            <a:ext cx="1209040" cy="306705"/>
          </a:xfrm>
          <a:prstGeom prst="rect">
            <a:avLst/>
          </a:prstGeom>
          <a:noFill/>
        </p:spPr>
        <p:txBody>
          <a:bodyPr wrap="square" rtlCol="0">
            <a:spAutoFit/>
          </a:bodyPr>
          <a:p>
            <a:r>
              <a:rPr lang="zh-CN" altLang="en-US" sz="1400">
                <a:solidFill>
                  <a:srgbClr val="00B0F0"/>
                </a:solidFill>
                <a:latin typeface="微软雅黑" panose="020B0503020204020204" pitchFamily="34" charset="-122"/>
                <a:ea typeface="微软雅黑" panose="020B0503020204020204" pitchFamily="34" charset="-122"/>
              </a:rPr>
              <a:t>右手武器类</a:t>
            </a:r>
            <a:endParaRPr lang="zh-CN" altLang="en-US" sz="1400">
              <a:solidFill>
                <a:srgbClr val="00B0F0"/>
              </a:solidFill>
              <a:latin typeface="微软雅黑" panose="020B0503020204020204" pitchFamily="34" charset="-122"/>
              <a:ea typeface="微软雅黑" panose="020B0503020204020204" pitchFamily="34" charset="-122"/>
            </a:endParaRPr>
          </a:p>
        </p:txBody>
      </p:sp>
      <p:cxnSp>
        <p:nvCxnSpPr>
          <p:cNvPr id="29" name="直接箭头连接符 28"/>
          <p:cNvCxnSpPr/>
          <p:nvPr/>
        </p:nvCxnSpPr>
        <p:spPr>
          <a:xfrm flipH="1" flipV="1">
            <a:off x="1534160" y="4081145"/>
            <a:ext cx="650240" cy="241935"/>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184400" y="4155440"/>
            <a:ext cx="1209040" cy="306705"/>
          </a:xfrm>
          <a:prstGeom prst="rect">
            <a:avLst/>
          </a:prstGeom>
          <a:noFill/>
        </p:spPr>
        <p:txBody>
          <a:bodyPr wrap="square" rtlCol="0">
            <a:spAutoFit/>
          </a:bodyPr>
          <a:p>
            <a:r>
              <a:rPr lang="zh-CN" altLang="en-US" sz="1400">
                <a:solidFill>
                  <a:srgbClr val="00B0F0"/>
                </a:solidFill>
                <a:latin typeface="微软雅黑" panose="020B0503020204020204" pitchFamily="34" charset="-122"/>
                <a:ea typeface="微软雅黑" panose="020B0503020204020204" pitchFamily="34" charset="-122"/>
              </a:rPr>
              <a:t>道具类</a:t>
            </a:r>
            <a:endParaRPr lang="zh-CN" altLang="en-US" sz="1400">
              <a:solidFill>
                <a:srgbClr val="00B0F0"/>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9580880" y="4323080"/>
            <a:ext cx="1960880" cy="398780"/>
          </a:xfrm>
          <a:prstGeom prst="rect">
            <a:avLst/>
          </a:prstGeom>
          <a:noFill/>
        </p:spPr>
        <p:txBody>
          <a:bodyPr wrap="square" rtlCol="0">
            <a:spAutoFit/>
          </a:bodyPr>
          <a:p>
            <a:r>
              <a:rPr lang="zh-CN" altLang="en-US" sz="2000">
                <a:solidFill>
                  <a:schemeClr val="bg1"/>
                </a:solidFill>
                <a:latin typeface="微软雅黑" panose="020B0503020204020204" pitchFamily="34" charset="-122"/>
                <a:ea typeface="微软雅黑" panose="020B0503020204020204" pitchFamily="34" charset="-122"/>
              </a:rPr>
              <a:t>行为：重</a:t>
            </a:r>
            <a:r>
              <a:rPr lang="zh-CN" altLang="en-US" sz="2000">
                <a:solidFill>
                  <a:schemeClr val="bg1"/>
                </a:solidFill>
                <a:latin typeface="微软雅黑" panose="020B0503020204020204" pitchFamily="34" charset="-122"/>
                <a:ea typeface="微软雅黑" panose="020B0503020204020204" pitchFamily="34" charset="-122"/>
              </a:rPr>
              <a:t>攻击</a:t>
            </a:r>
            <a:endParaRPr lang="zh-CN" altLang="en-US" sz="2000">
              <a:solidFill>
                <a:schemeClr val="bg1"/>
              </a:solidFill>
              <a:latin typeface="微软雅黑" panose="020B0503020204020204" pitchFamily="34" charset="-122"/>
              <a:ea typeface="微软雅黑" panose="020B0503020204020204" pitchFamily="34" charset="-122"/>
            </a:endParaRPr>
          </a:p>
        </p:txBody>
      </p:sp>
      <p:cxnSp>
        <p:nvCxnSpPr>
          <p:cNvPr id="38" name="直接箭头连接符 37"/>
          <p:cNvCxnSpPr/>
          <p:nvPr/>
        </p:nvCxnSpPr>
        <p:spPr>
          <a:xfrm flipH="1">
            <a:off x="9580880" y="4721860"/>
            <a:ext cx="355600" cy="3479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8437880" y="5069840"/>
            <a:ext cx="1960880" cy="368300"/>
          </a:xfrm>
          <a:prstGeom prst="rect">
            <a:avLst/>
          </a:prstGeom>
          <a:noFill/>
        </p:spPr>
        <p:txBody>
          <a:bodyPr wrap="square" rtlCol="0">
            <a:spAutoFit/>
          </a:bodyPr>
          <a:p>
            <a:r>
              <a:rPr lang="zh-CN" altLang="en-US">
                <a:solidFill>
                  <a:schemeClr val="bg1"/>
                </a:solidFill>
                <a:latin typeface="微软雅黑" panose="020B0503020204020204" pitchFamily="34" charset="-122"/>
                <a:ea typeface="微软雅黑" panose="020B0503020204020204" pitchFamily="34" charset="-122"/>
              </a:rPr>
              <a:t>武器类：长剑</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10474960" y="5069840"/>
            <a:ext cx="1960880" cy="368300"/>
          </a:xfrm>
          <a:prstGeom prst="rect">
            <a:avLst/>
          </a:prstGeom>
          <a:noFill/>
        </p:spPr>
        <p:txBody>
          <a:bodyPr wrap="square" rtlCol="0">
            <a:spAutoFit/>
          </a:bodyPr>
          <a:p>
            <a:r>
              <a:rPr lang="zh-CN" altLang="en-US">
                <a:solidFill>
                  <a:srgbClr val="002060"/>
                </a:solidFill>
                <a:latin typeface="微软雅黑" panose="020B0503020204020204" pitchFamily="34" charset="-122"/>
                <a:ea typeface="微软雅黑" panose="020B0503020204020204" pitchFamily="34" charset="-122"/>
              </a:rPr>
              <a:t>武器类：法杖</a:t>
            </a:r>
            <a:endParaRPr lang="zh-CN" altLang="en-US">
              <a:solidFill>
                <a:srgbClr val="002060"/>
              </a:solidFill>
              <a:latin typeface="微软雅黑" panose="020B0503020204020204" pitchFamily="34" charset="-122"/>
              <a:ea typeface="微软雅黑" panose="020B0503020204020204" pitchFamily="34" charset="-122"/>
            </a:endParaRPr>
          </a:p>
        </p:txBody>
      </p:sp>
      <p:cxnSp>
        <p:nvCxnSpPr>
          <p:cNvPr id="43" name="直接箭头连接符 42"/>
          <p:cNvCxnSpPr/>
          <p:nvPr/>
        </p:nvCxnSpPr>
        <p:spPr>
          <a:xfrm>
            <a:off x="10869930" y="4709160"/>
            <a:ext cx="345440" cy="3657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9641840" y="5483860"/>
            <a:ext cx="547370" cy="5562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a:off x="10636250" y="5468620"/>
            <a:ext cx="581660" cy="5715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9733280" y="6144260"/>
            <a:ext cx="1371600" cy="368300"/>
          </a:xfrm>
          <a:prstGeom prst="rect">
            <a:avLst/>
          </a:prstGeom>
          <a:noFill/>
        </p:spPr>
        <p:txBody>
          <a:bodyPr wrap="square" rtlCol="0">
            <a:spAutoFit/>
          </a:bodyPr>
          <a:p>
            <a:r>
              <a:rPr lang="zh-CN" altLang="en-US">
                <a:solidFill>
                  <a:schemeClr val="bg1"/>
                </a:solidFill>
                <a:latin typeface="微软雅黑" panose="020B0503020204020204" pitchFamily="34" charset="-122"/>
                <a:ea typeface="微软雅黑" panose="020B0503020204020204" pitchFamily="34" charset="-122"/>
              </a:rPr>
              <a:t>普通重</a:t>
            </a:r>
            <a:r>
              <a:rPr lang="zh-CN" altLang="en-US">
                <a:solidFill>
                  <a:schemeClr val="bg1"/>
                </a:solidFill>
                <a:latin typeface="微软雅黑" panose="020B0503020204020204" pitchFamily="34" charset="-122"/>
                <a:ea typeface="微软雅黑" panose="020B0503020204020204" pitchFamily="34" charset="-122"/>
              </a:rPr>
              <a:t>攻击</a:t>
            </a:r>
            <a:endParaRPr lang="zh-CN" altLang="en-US">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00" fill="hold"/>
                                        <p:tgtEl>
                                          <p:spTgt spid="22"/>
                                        </p:tgtEl>
                                        <p:attrNameLst>
                                          <p:attrName>ppt_x</p:attrName>
                                        </p:attrNameLst>
                                      </p:cBhvr>
                                      <p:tavLst>
                                        <p:tav tm="0">
                                          <p:val>
                                            <p:strVal val="#ppt_x"/>
                                          </p:val>
                                        </p:tav>
                                        <p:tav tm="100000">
                                          <p:val>
                                            <p:strVal val="#ppt_x"/>
                                          </p:val>
                                        </p:tav>
                                      </p:tavLst>
                                    </p:anim>
                                    <p:anim calcmode="lin" valueType="num">
                                      <p:cBhvr additive="base">
                                        <p:cTn id="8" dur="7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2253</Words>
  <Application>WPS 演示</Application>
  <PresentationFormat>宽屏</PresentationFormat>
  <Paragraphs>219</Paragraphs>
  <Slides>17</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17</vt:i4>
      </vt:variant>
    </vt:vector>
  </HeadingPairs>
  <TitlesOfParts>
    <vt:vector size="30" baseType="lpstr">
      <vt:lpstr>Arial</vt:lpstr>
      <vt:lpstr>宋体</vt:lpstr>
      <vt:lpstr>Wingdings</vt:lpstr>
      <vt:lpstr>微软雅黑</vt:lpstr>
      <vt:lpstr>Calibri</vt:lpstr>
      <vt:lpstr>Meiryo</vt:lpstr>
      <vt:lpstr>Yu Gothic UI</vt:lpstr>
      <vt:lpstr>Arial Narrow</vt:lpstr>
      <vt:lpstr>Arial Unicode MS</vt:lpstr>
      <vt:lpstr>Calibri Light</vt:lpstr>
      <vt:lpstr>Meiryo</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PC</cp:lastModifiedBy>
  <cp:revision>74</cp:revision>
  <dcterms:created xsi:type="dcterms:W3CDTF">2016-06-13T14:39:00Z</dcterms:created>
  <dcterms:modified xsi:type="dcterms:W3CDTF">2019-09-21T06:10:31Z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